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9" r:id="rId2"/>
    <p:sldId id="263" r:id="rId3"/>
    <p:sldId id="267" r:id="rId4"/>
    <p:sldId id="272" r:id="rId5"/>
    <p:sldId id="277" r:id="rId6"/>
    <p:sldId id="273" r:id="rId7"/>
    <p:sldId id="278" r:id="rId8"/>
    <p:sldId id="274" r:id="rId9"/>
    <p:sldId id="281" r:id="rId10"/>
    <p:sldId id="286" r:id="rId11"/>
    <p:sldId id="275" r:id="rId12"/>
    <p:sldId id="283" r:id="rId13"/>
    <p:sldId id="276" r:id="rId14"/>
    <p:sldId id="285" r:id="rId15"/>
    <p:sldId id="28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1"/>
    <p:restoredTop sz="94683"/>
  </p:normalViewPr>
  <p:slideViewPr>
    <p:cSldViewPr snapToGrid="0">
      <p:cViewPr>
        <p:scale>
          <a:sx n="150" d="100"/>
          <a:sy n="150" d="100"/>
        </p:scale>
        <p:origin x="237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D79E1-D53B-B245-A488-72CF464276F4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0A6E6-5A5A-3141-93BC-BF848CE6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2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0A6E6-5A5A-3141-93BC-BF848CE63F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29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ED102-153D-9E52-782F-2368FA545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1B2277-7025-A849-CD42-5975AC83F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F74F6-E271-C807-0622-78E908D0A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see?</a:t>
            </a:r>
          </a:p>
          <a:p>
            <a:r>
              <a:rPr lang="en-US" dirty="0"/>
              <a:t>What’s common in all these crafts? – All use their hands; All have to look carefully; Meticulousness. Needs time and dedication.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2D4A4-3B58-B35B-5ECA-AC97496EF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0A6E6-5A5A-3141-93BC-BF848CE63F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14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D4B9A-9EAF-1B41-5E1E-8F84B924F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CB5BD-944A-7237-B6C7-7F7876881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C3EC2A-F9CD-B737-3553-871290479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see?</a:t>
            </a:r>
          </a:p>
          <a:p>
            <a:r>
              <a:rPr lang="en-US" dirty="0"/>
              <a:t>What’s common in all these crafts? – All use their hands; All have to look carefully; Meticulousness. Needs time and dedication.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542F2-C5F6-E6B8-1DE0-D51724696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0A6E6-5A5A-3141-93BC-BF848CE63F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89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A9750-B193-C3E0-EF62-945B91735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E7DB08-EDB3-405C-6682-DF3DCF536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A2658C-C1AD-35F0-6030-326808B22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see?</a:t>
            </a:r>
          </a:p>
          <a:p>
            <a:r>
              <a:rPr lang="en-US" dirty="0"/>
              <a:t>What’s common in all these crafts? – All use their hands; All have to look carefully; Meticulousness. Needs time and dedication.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71059-A4E9-D40C-2D9F-7183B567C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0A6E6-5A5A-3141-93BC-BF848CE63F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08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1D657-5401-BED1-D841-4CCE41A13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BF569D-B83E-448F-5036-D7B77121F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4C3E0-FE4C-EB17-1836-6221D46A8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see?</a:t>
            </a:r>
          </a:p>
          <a:p>
            <a:r>
              <a:rPr lang="en-US" dirty="0"/>
              <a:t>What’s common in all these crafts? – All use their hands; All have to look carefully; Meticulousness. Needs time and dedication.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593A6-0B4B-CE96-9456-C8FE5908B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0A6E6-5A5A-3141-93BC-BF848CE63F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9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see?</a:t>
            </a:r>
          </a:p>
          <a:p>
            <a:r>
              <a:rPr lang="en-US" dirty="0"/>
              <a:t>What’s common in all these crafts? – All use their hands; All have to look carefully; Meticulousness. Needs time and dedication.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0A6E6-5A5A-3141-93BC-BF848CE63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3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61F99-9958-788A-A2FE-79EC8D10F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D4ED6C-750F-095C-7D6A-3E2AA23F6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E5CB14-8B05-5FFC-2EF8-999327797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Contentment requires courage and discipline.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D69C3-CBE5-4A8B-5E8F-AEBF72BB23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0A6E6-5A5A-3141-93BC-BF848CE63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1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5F362-A0DD-F54D-CE84-11C61C9B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400AF6-5E18-3372-EE25-7C2068BE7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615947-3D92-B647-06AE-3CE04015C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Contentment requires courage and discipline.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2920C-0D00-4EEE-D4C6-E06CDAE1AF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0A6E6-5A5A-3141-93BC-BF848CE63F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27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8703F-98ED-F812-CADE-2D56ECEC9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58CFAD-B8C1-BB21-267A-0827A888B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047EF2-3C17-CB0E-18AE-28A21A0D2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see?</a:t>
            </a:r>
          </a:p>
          <a:p>
            <a:r>
              <a:rPr lang="en-US" dirty="0"/>
              <a:t>What’s common in all these crafts? – All use their hands; All have to look carefully; Meticulousness. Needs time and dedication.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A0D66-8B32-AB28-E8F5-C2EDDC87C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0A6E6-5A5A-3141-93BC-BF848CE63F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39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52A06-F3CE-BF40-9A1E-2B7596685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A5771A-D79F-F269-C53F-BCD9B5C892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95D7F3-15AC-B6BB-94F9-49C268CBB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see?</a:t>
            </a:r>
          </a:p>
          <a:p>
            <a:r>
              <a:rPr lang="en-US" dirty="0"/>
              <a:t>What’s common in all these crafts? – All use their hands; All have to look carefully; Meticulousness. Needs time and dedication.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61A92-657D-6180-E8C7-D516C83DA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0A6E6-5A5A-3141-93BC-BF848CE63F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56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2CE49-1A7D-2364-00F0-F6D556DF0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57B49-B076-E772-ECB0-4A58487F2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ED068F-5C20-D071-90A7-0E78AED14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see?</a:t>
            </a:r>
          </a:p>
          <a:p>
            <a:r>
              <a:rPr lang="en-US" dirty="0"/>
              <a:t>What’s common in all these crafts? – All use their hands; All have to look carefully; Meticulousness. Needs time and dedication.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4016F-CB93-7951-8A59-C21D10BA1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0A6E6-5A5A-3141-93BC-BF848CE63F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6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46154-F96C-38FD-4D3D-6D0629E59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B4B07-2838-4DD8-10AF-65C48B099E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EE3010-F29D-092E-623D-9EAF8EAF6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see?</a:t>
            </a:r>
          </a:p>
          <a:p>
            <a:r>
              <a:rPr lang="en-US" dirty="0"/>
              <a:t>What’s common in all these crafts? – All use their hands; All have to look carefully; Meticulousness. Needs time and dedication.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F5251-AF28-3896-7AFE-8AC2CA1CA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0A6E6-5A5A-3141-93BC-BF848CE63F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50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681E-1329-CD9F-7221-5558BAC3D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B39D91-A4CC-B0CB-88D0-2674E532E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94E942-EE09-3317-3370-AE06E5FF3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see?</a:t>
            </a:r>
          </a:p>
          <a:p>
            <a:r>
              <a:rPr lang="en-US" dirty="0"/>
              <a:t>What’s common in all these crafts? – All use their hands; All have to look carefully; Meticulousness. Needs time and dedication.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5DCCC-0F54-139A-945A-A4CA73640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0A6E6-5A5A-3141-93BC-BF848CE63F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BED0-EF51-C964-E6A0-F49F52E08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B6A6E-4D9F-651E-F19F-6345D8D9F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7C07B-7F45-CDC8-C6EF-E4D78D07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9E05-551A-F14D-B2EF-2189D2B28658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70BE8-C695-BC66-F760-7FE664B5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12D73-6CE5-0264-F1B5-6EAD1A09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AF2B-2FB8-694A-A1C5-E27B08A5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7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1F53-5352-DB67-A8D6-5DECBB7A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021D5-D1B9-FACB-FE0D-51BB2C52A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01EC-A912-8A5F-B817-8E7BA6FF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9E05-551A-F14D-B2EF-2189D2B28658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9AF05-933C-7F0C-E9DF-41F8FF11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AACE2-FF47-BA74-AE98-4DBEC4C1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AF2B-2FB8-694A-A1C5-E27B08A5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0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1B915A-58B6-C235-02FC-9E8798F67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940DD-0976-D453-7D0E-1F9BB1263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C91FD-DA17-750C-6536-C5063B9F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9E05-551A-F14D-B2EF-2189D2B28658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0E921-E86C-0C88-DCC5-C68C071D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C98D1-E8AA-79C5-28D6-019DDC1E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AF2B-2FB8-694A-A1C5-E27B08A5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2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2969-914D-889A-6C91-CF3326CD1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42303-0BAA-9853-4F15-AB77329BD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BD481-2844-D843-A529-3977679C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9E05-551A-F14D-B2EF-2189D2B28658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49A7E-5266-89A9-AA08-17796ED3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00E9-87FC-58E4-9321-C5CCE7A8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AF2B-2FB8-694A-A1C5-E27B08A5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6BEF-157F-D3C7-F15A-0E7C524A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0E331-0F89-E7F1-9553-804947364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AF0C2-4B74-8F17-E387-5E3F379F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9E05-551A-F14D-B2EF-2189D2B28658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EA38C-1EB5-83FA-D2DE-5768A112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0630D-673C-E3DD-0097-F2FE3007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AF2B-2FB8-694A-A1C5-E27B08A5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0B-18C6-97F1-DF2D-A6C41E00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6C890-2BD0-641D-5FAE-F0A31F5B1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75064-0730-518F-5CB1-03166A9AB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B254D-9B36-4FC7-069D-120AE2E0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9E05-551A-F14D-B2EF-2189D2B28658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CE644-C889-1F01-1693-228F6AF0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933C0-6A07-1F5D-DAD2-7989BD1A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AF2B-2FB8-694A-A1C5-E27B08A5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F760-9274-F5F8-10DE-0C0950FF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4B20F-A1FA-6FF1-BE06-B2DFFB6A1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82E6C-A48A-5B33-87BE-24B35C075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C872C-B6AC-8360-422F-608460711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BD404-D04E-4935-1771-EDD43B479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60B1B-C91D-3DC8-7839-F339F45E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9E05-551A-F14D-B2EF-2189D2B28658}" type="datetimeFigureOut">
              <a:rPr lang="en-US" smtClean="0"/>
              <a:t>1/31/25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A01204-2DBF-7DE1-1054-A11966F98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002D8D-2544-3E6D-054B-6FA17ECA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AF2B-2FB8-694A-A1C5-E27B08A5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7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B864-2E5E-C7E5-93A4-D6050D8B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23D42-7E36-CB29-B880-72D0062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9E05-551A-F14D-B2EF-2189D2B28658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46272-CF44-3EC9-8806-09FBC05D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338FB-17DD-79D7-5AFB-4F342DED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AF2B-2FB8-694A-A1C5-E27B08A5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E4BA3-216F-B2A5-03A6-D7F98794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9E05-551A-F14D-B2EF-2189D2B28658}" type="datetimeFigureOut">
              <a:rPr lang="en-US" smtClean="0"/>
              <a:t>1/31/25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52D39-A8DA-0978-1E9B-67D3023C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CBEFC-9876-3D31-ED9B-10CE790B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AF2B-2FB8-694A-A1C5-E27B08A5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676E-39BA-3E61-FD74-7A95593F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90B8E-F25E-CCEA-0057-9B2F41EDB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E2ACC-4B30-BAF0-FE46-9B4F80F61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85F3-62C5-D699-EEFE-4B057768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9E05-551A-F14D-B2EF-2189D2B28658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AE735-FBB5-E6D4-C508-74F17E9C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CE05C-DB40-0CA2-0A18-C29FE4A9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AF2B-2FB8-694A-A1C5-E27B08A5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2C325-8CDA-D31D-FE90-CF36FA37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6EF4C2-BA6A-1C79-3FF7-27F3A0B67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B1640-A1D4-9CAF-3475-C4F6CA683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C7058-38E3-BB8A-84EC-F6188FF1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9E05-551A-F14D-B2EF-2189D2B28658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9CBC9-4C6B-6DFA-5FAD-025F0EB0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7C3DA-9AB0-B72C-2291-C08D0E68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AF2B-2FB8-694A-A1C5-E27B08A5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5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4DFCF-B81B-4954-9DA4-3E61E66B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D04B3-08A0-47BE-53CC-C01800139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4BE2D-8324-A7BE-18DC-67BE45FA6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49E05-551A-F14D-B2EF-2189D2B28658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A8490-E16F-1BCF-583C-5B032A88A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B03C3-1306-D115-293E-C86E41A94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8EAF2B-2FB8-694A-A1C5-E27B08A5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3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F79171-95E6-CE7C-7F82-4C3832596F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chemeClr val="accent1">
                  <a:lumMod val="75000"/>
                  <a:alpha val="23000"/>
                </a:schemeClr>
              </a:gs>
              <a:gs pos="100000">
                <a:schemeClr val="bg2">
                  <a:lumMod val="1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C8AB1-6BAF-E7FC-7D2F-E100E1DD9833}"/>
              </a:ext>
            </a:extLst>
          </p:cNvPr>
          <p:cNvSpPr txBox="1"/>
          <p:nvPr/>
        </p:nvSpPr>
        <p:spPr>
          <a:xfrm>
            <a:off x="2474878" y="1274115"/>
            <a:ext cx="75535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venir Next Heavy" panose="020B0503020202020204" pitchFamily="34" charset="0"/>
              </a:rPr>
              <a:t>MAKING THE MOST OF YOUR MONEY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71E05F-E25B-2166-0C9D-1857D5498F7E}"/>
              </a:ext>
            </a:extLst>
          </p:cNvPr>
          <p:cNvSpPr txBox="1"/>
          <p:nvPr/>
        </p:nvSpPr>
        <p:spPr>
          <a:xfrm>
            <a:off x="4304489" y="4952948"/>
            <a:ext cx="389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venir Next Heavy" panose="020B0503020202020204" pitchFamily="34" charset="0"/>
              </a:rPr>
              <a:t>OLATUNJI O AKINOLA</a:t>
            </a:r>
          </a:p>
        </p:txBody>
      </p:sp>
      <p:pic>
        <p:nvPicPr>
          <p:cNvPr id="9" name="Picture 8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8E44A3D1-21CB-8BCC-1A45-79CD6EB4F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016" y="152535"/>
            <a:ext cx="275482" cy="275482"/>
          </a:xfrm>
          <a:prstGeom prst="rect">
            <a:avLst/>
          </a:prstGeom>
          <a:effectLst>
            <a:glow>
              <a:schemeClr val="tx1">
                <a:lumMod val="95000"/>
                <a:lumOff val="5000"/>
                <a:alpha val="31000"/>
              </a:schemeClr>
            </a:glow>
            <a:outerShdw blurRad="50800" dist="50800" algn="ctr" rotWithShape="0">
              <a:srgbClr val="000000"/>
            </a:outerShdw>
            <a:reflection endPos="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405BAB-77BA-1787-A499-D6D457C5D826}"/>
              </a:ext>
            </a:extLst>
          </p:cNvPr>
          <p:cNvSpPr txBox="1"/>
          <p:nvPr/>
        </p:nvSpPr>
        <p:spPr>
          <a:xfrm>
            <a:off x="0" y="8512705"/>
            <a:ext cx="7170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venir Next Heavy" panose="020B0503020202020204" pitchFamily="34" charset="0"/>
                <a:ea typeface="Baskerville" panose="02020502070401020303" pitchFamily="18" charset="0"/>
                <a:cs typeface="APPLE CHANCERY" panose="03020702040506060504" pitchFamily="66" charset="-79"/>
              </a:rPr>
              <a:t>In This Segment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DA527-44D4-E156-D793-3A79792FF1AD}"/>
              </a:ext>
            </a:extLst>
          </p:cNvPr>
          <p:cNvSpPr txBox="1"/>
          <p:nvPr/>
        </p:nvSpPr>
        <p:spPr>
          <a:xfrm>
            <a:off x="0" y="10835471"/>
            <a:ext cx="418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venir Next Heavy" panose="020B0503020202020204" pitchFamily="34" charset="0"/>
                <a:ea typeface="Baskerville" panose="02020502070401020303" pitchFamily="18" charset="0"/>
                <a:cs typeface="APPLE CHANCERY" panose="03020702040506060504" pitchFamily="66" charset="-79"/>
              </a:rPr>
              <a:t>Your benefits and entitlements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2477C-0D43-39E5-F694-85516A6110CD}"/>
              </a:ext>
            </a:extLst>
          </p:cNvPr>
          <p:cNvSpPr txBox="1"/>
          <p:nvPr/>
        </p:nvSpPr>
        <p:spPr>
          <a:xfrm>
            <a:off x="-187191" y="12210186"/>
            <a:ext cx="442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venir Next Heavy" panose="020B0503020202020204" pitchFamily="34" charset="0"/>
                <a:ea typeface="Baskerville" panose="02020502070401020303" pitchFamily="18" charset="0"/>
                <a:cs typeface="APPLE CHANCERY" panose="03020702040506060504" pitchFamily="66" charset="-79"/>
              </a:rPr>
              <a:t>Making the most of your income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17FFF7-2457-B5E0-03EA-B6DAF3D3A5C0}"/>
              </a:ext>
            </a:extLst>
          </p:cNvPr>
          <p:cNvSpPr txBox="1"/>
          <p:nvPr/>
        </p:nvSpPr>
        <p:spPr>
          <a:xfrm>
            <a:off x="-214009" y="13584902"/>
            <a:ext cx="405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venir Next Heavy" panose="020B0503020202020204" pitchFamily="34" charset="0"/>
                <a:ea typeface="Baskerville" panose="02020502070401020303" pitchFamily="18" charset="0"/>
                <a:cs typeface="APPLE CHANCERY" panose="03020702040506060504" pitchFamily="66" charset="-79"/>
              </a:rPr>
              <a:t>Alternative sources of income</a:t>
            </a:r>
          </a:p>
        </p:txBody>
      </p:sp>
    </p:spTree>
    <p:extLst>
      <p:ext uri="{BB962C8B-B14F-4D97-AF65-F5344CB8AC3E}">
        <p14:creationId xmlns:p14="http://schemas.microsoft.com/office/powerpoint/2010/main" val="986712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0"/>
              </a:schemeClr>
            </a:gs>
            <a:gs pos="100000">
              <a:schemeClr val="bg2">
                <a:lumMod val="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C4B1D4-A30F-F0DB-0274-60F8ADFFE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B93D93-F084-4C39-7106-5AE415829450}"/>
              </a:ext>
            </a:extLst>
          </p:cNvPr>
          <p:cNvSpPr txBox="1"/>
          <p:nvPr/>
        </p:nvSpPr>
        <p:spPr>
          <a:xfrm>
            <a:off x="224952" y="2593699"/>
            <a:ext cx="7050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venir Next" panose="020B0503020202020204" pitchFamily="34" charset="0"/>
              </a:rPr>
              <a:t>“Plant your seed in the morning and keep busy all afternoon, for you don’t know if profit will come from one activity or another—or maybe both” Ecclesiastes 11:6</a:t>
            </a:r>
            <a:endParaRPr lang="en-US" sz="1400" dirty="0">
              <a:solidFill>
                <a:schemeClr val="accent5">
                  <a:lumMod val="60000"/>
                  <a:lumOff val="40000"/>
                </a:schemeClr>
              </a:solidFill>
              <a:latin typeface="Avenir Next" panose="020B0503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39EE02-C614-BE7D-4AB7-BAE1BDC3D3ED}"/>
              </a:ext>
            </a:extLst>
          </p:cNvPr>
          <p:cNvGrpSpPr/>
          <p:nvPr/>
        </p:nvGrpSpPr>
        <p:grpSpPr>
          <a:xfrm>
            <a:off x="8634777" y="1532486"/>
            <a:ext cx="3242554" cy="3287949"/>
            <a:chOff x="5829348" y="304120"/>
            <a:chExt cx="6116679" cy="6201429"/>
          </a:xfrm>
          <a:blipFill>
            <a:blip r:embed="rId3"/>
            <a:stretch>
              <a:fillRect/>
            </a:stretch>
          </a:blip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6AC98A6-A38E-C94A-2E66-CE47539BD9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9324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B84C3DE-935F-8875-167C-B7CEFBACBA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BBC4E59F-6BFD-ADD5-F755-F05E2022E1D1}"/>
                </a:ext>
              </a:extLst>
            </p:cNvPr>
            <p:cNvSpPr>
              <a:spLocks/>
            </p:cNvSpPr>
            <p:nvPr/>
          </p:nvSpPr>
          <p:spPr>
            <a:xfrm>
              <a:off x="10506027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6EBDF479-6418-E190-A3D1-3378B33C8CF0}"/>
                </a:ext>
              </a:extLst>
            </p:cNvPr>
            <p:cNvSpPr>
              <a:spLocks/>
            </p:cNvSpPr>
            <p:nvPr/>
          </p:nvSpPr>
          <p:spPr>
            <a:xfrm>
              <a:off x="7428844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77C2C211-533C-9EF6-7ECD-5F725A2C6E90}"/>
                </a:ext>
              </a:extLst>
            </p:cNvPr>
            <p:cNvSpPr>
              <a:spLocks/>
            </p:cNvSpPr>
            <p:nvPr/>
          </p:nvSpPr>
          <p:spPr>
            <a:xfrm>
              <a:off x="8993832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B74E43-DE17-6076-8AA9-FB367027A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F69A5D-1DD4-173D-A3EA-E1BCFF0EB6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3832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9CC6A131-2A4B-2C3D-4B54-F223661BF32B}"/>
                </a:ext>
              </a:extLst>
            </p:cNvPr>
            <p:cNvSpPr>
              <a:spLocks/>
            </p:cNvSpPr>
            <p:nvPr/>
          </p:nvSpPr>
          <p:spPr>
            <a:xfrm>
              <a:off x="7428844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703006BE-A386-7016-8B72-D972BA6EFEE5}"/>
                </a:ext>
              </a:extLst>
            </p:cNvPr>
            <p:cNvSpPr>
              <a:spLocks/>
            </p:cNvSpPr>
            <p:nvPr/>
          </p:nvSpPr>
          <p:spPr>
            <a:xfrm>
              <a:off x="10506027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CBEA45-147A-99E6-6F9F-7303DC564D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E0F02285-AD1F-183B-E8C0-24449ACE11AA}"/>
                </a:ext>
              </a:extLst>
            </p:cNvPr>
            <p:cNvSpPr>
              <a:spLocks/>
            </p:cNvSpPr>
            <p:nvPr/>
          </p:nvSpPr>
          <p:spPr>
            <a:xfrm>
              <a:off x="8993832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6F5DA1D-1720-AAEA-9E5F-F2D21AA034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1A6FAA-CADE-849B-DA2E-938E8AEB44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9348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DFA01C91-D56F-63AC-3129-552BA4F84904}"/>
                </a:ext>
              </a:extLst>
            </p:cNvPr>
            <p:cNvSpPr>
              <a:spLocks/>
            </p:cNvSpPr>
            <p:nvPr/>
          </p:nvSpPr>
          <p:spPr>
            <a:xfrm>
              <a:off x="5863856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1FA720-2229-D720-8865-49AD810C87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856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4612B85B-151A-25FC-2BA4-3F0510A286E8}"/>
                </a:ext>
              </a:extLst>
            </p:cNvPr>
            <p:cNvSpPr>
              <a:spLocks/>
            </p:cNvSpPr>
            <p:nvPr/>
          </p:nvSpPr>
          <p:spPr>
            <a:xfrm>
              <a:off x="5863856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03B4299-77B2-0175-6F3D-30900EBDE5C4}"/>
              </a:ext>
            </a:extLst>
          </p:cNvPr>
          <p:cNvSpPr txBox="1"/>
          <p:nvPr/>
        </p:nvSpPr>
        <p:spPr>
          <a:xfrm>
            <a:off x="224952" y="3565330"/>
            <a:ext cx="638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Explore other sources of income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5EFC23-F5D7-13CD-3FA9-2791128FD714}"/>
              </a:ext>
            </a:extLst>
          </p:cNvPr>
          <p:cNvSpPr txBox="1"/>
          <p:nvPr/>
        </p:nvSpPr>
        <p:spPr>
          <a:xfrm>
            <a:off x="758352" y="4106484"/>
            <a:ext cx="638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Stocks and shares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E2B43E-474F-39AB-761B-4E65AADA8F1C}"/>
              </a:ext>
            </a:extLst>
          </p:cNvPr>
          <p:cNvSpPr txBox="1"/>
          <p:nvPr/>
        </p:nvSpPr>
        <p:spPr>
          <a:xfrm>
            <a:off x="775285" y="4594246"/>
            <a:ext cx="727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Property Investments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FEB3A6-707C-F39C-89D4-0C2315A4E38A}"/>
              </a:ext>
            </a:extLst>
          </p:cNvPr>
          <p:cNvSpPr txBox="1"/>
          <p:nvPr/>
        </p:nvSpPr>
        <p:spPr>
          <a:xfrm>
            <a:off x="775286" y="5063789"/>
            <a:ext cx="638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Have a business on the side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171916-78B3-87A6-3439-4DE3BC999DCC}"/>
              </a:ext>
            </a:extLst>
          </p:cNvPr>
          <p:cNvSpPr txBox="1"/>
          <p:nvPr/>
        </p:nvSpPr>
        <p:spPr>
          <a:xfrm>
            <a:off x="775286" y="5533332"/>
            <a:ext cx="638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Monetise your skills and talents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61BC0A-CEF7-9D70-A5BF-F2C3D760AA24}"/>
              </a:ext>
            </a:extLst>
          </p:cNvPr>
          <p:cNvSpPr txBox="1"/>
          <p:nvPr/>
        </p:nvSpPr>
        <p:spPr>
          <a:xfrm>
            <a:off x="775285" y="6037291"/>
            <a:ext cx="638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Crypto currencies and AI investments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912A76-E6B1-5E65-C079-561E62BEA567}"/>
              </a:ext>
            </a:extLst>
          </p:cNvPr>
          <p:cNvGrpSpPr/>
          <p:nvPr/>
        </p:nvGrpSpPr>
        <p:grpSpPr>
          <a:xfrm>
            <a:off x="224952" y="10704"/>
            <a:ext cx="8184795" cy="3170099"/>
            <a:chOff x="224952" y="10704"/>
            <a:chExt cx="8184795" cy="31700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42CF0C-4E82-45C7-8AD0-773DD823CAC8}"/>
                </a:ext>
              </a:extLst>
            </p:cNvPr>
            <p:cNvSpPr txBox="1"/>
            <p:nvPr/>
          </p:nvSpPr>
          <p:spPr>
            <a:xfrm>
              <a:off x="224952" y="10704"/>
              <a:ext cx="226906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venir Next Heavy" panose="020B0503020202020204" pitchFamily="34" charset="0"/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D3D096-2E93-8A40-35D2-DF53CD9B4F14}"/>
                </a:ext>
              </a:extLst>
            </p:cNvPr>
            <p:cNvSpPr txBox="1"/>
            <p:nvPr/>
          </p:nvSpPr>
          <p:spPr>
            <a:xfrm>
              <a:off x="2240020" y="995588"/>
              <a:ext cx="61697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Avenir Next Heavy" panose="020B0503020202020204" pitchFamily="34" charset="0"/>
                </a:rPr>
                <a:t>cknowledge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048763-5590-7156-C5EC-EF338B9BE2B4}"/>
              </a:ext>
            </a:extLst>
          </p:cNvPr>
          <p:cNvCxnSpPr>
            <a:cxnSpLocks/>
          </p:cNvCxnSpPr>
          <p:nvPr/>
        </p:nvCxnSpPr>
        <p:spPr>
          <a:xfrm>
            <a:off x="295565" y="3335866"/>
            <a:ext cx="80187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1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0"/>
              </a:schemeClr>
            </a:gs>
            <a:gs pos="100000">
              <a:schemeClr val="bg2">
                <a:lumMod val="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8D453-1633-BFD5-B63E-CC9636346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7C9F942-26F3-4A10-8799-221116713D99}"/>
              </a:ext>
            </a:extLst>
          </p:cNvPr>
          <p:cNvGrpSpPr/>
          <p:nvPr/>
        </p:nvGrpSpPr>
        <p:grpSpPr>
          <a:xfrm>
            <a:off x="285393" y="54194"/>
            <a:ext cx="7695852" cy="3170099"/>
            <a:chOff x="285393" y="54194"/>
            <a:chExt cx="7695852" cy="317009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FD01E2-6B40-0012-1BB2-74BC7C1614A2}"/>
                </a:ext>
              </a:extLst>
            </p:cNvPr>
            <p:cNvSpPr txBox="1"/>
            <p:nvPr/>
          </p:nvSpPr>
          <p:spPr>
            <a:xfrm>
              <a:off x="285393" y="54194"/>
              <a:ext cx="226906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venir Next Heavy" panose="020B0503020202020204" pitchFamily="34" charset="0"/>
                </a:rPr>
                <a:t>F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583A03-53FE-E809-9D02-03A25F006C1A}"/>
                </a:ext>
              </a:extLst>
            </p:cNvPr>
            <p:cNvSpPr txBox="1"/>
            <p:nvPr/>
          </p:nvSpPr>
          <p:spPr>
            <a:xfrm>
              <a:off x="1811518" y="932321"/>
              <a:ext cx="61697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Avenir Next Heavy" panose="020B0503020202020204" pitchFamily="34" charset="0"/>
                </a:rPr>
                <a:t>aithfulness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24175AE-0C03-E382-1A84-BDDBB387F0D6}"/>
              </a:ext>
            </a:extLst>
          </p:cNvPr>
          <p:cNvSpPr txBox="1"/>
          <p:nvPr/>
        </p:nvSpPr>
        <p:spPr>
          <a:xfrm>
            <a:off x="471659" y="2665387"/>
            <a:ext cx="644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venir Next" panose="020B0503020202020204" pitchFamily="34" charset="0"/>
              </a:rPr>
              <a:t>“Now it is required that those who have been given trust must prove faithful” 1 Corinthians 4:2</a:t>
            </a:r>
            <a:endParaRPr lang="en-US" sz="1400" dirty="0">
              <a:solidFill>
                <a:schemeClr val="tx2">
                  <a:lumMod val="50000"/>
                  <a:lumOff val="50000"/>
                </a:schemeClr>
              </a:solidFill>
              <a:latin typeface="Avenir Next Ultra Light" panose="020B0203020202020204" pitchFamily="34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58A5ED-0616-7220-37B2-5BDBE3174712}"/>
              </a:ext>
            </a:extLst>
          </p:cNvPr>
          <p:cNvGrpSpPr/>
          <p:nvPr/>
        </p:nvGrpSpPr>
        <p:grpSpPr>
          <a:xfrm>
            <a:off x="8634777" y="1532486"/>
            <a:ext cx="3242554" cy="3287949"/>
            <a:chOff x="5829348" y="304120"/>
            <a:chExt cx="6116679" cy="6201429"/>
          </a:xfrm>
          <a:blipFill>
            <a:blip r:embed="rId3"/>
            <a:stretch>
              <a:fillRect/>
            </a:stretch>
          </a:blip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CDA453-AAE6-1D7C-73B7-52CB974AE7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9324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CB9A84B-0AD0-E844-4737-70FA6B2321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CC42DD5D-4EE0-E2B0-B5B5-8D0649753CF1}"/>
                </a:ext>
              </a:extLst>
            </p:cNvPr>
            <p:cNvSpPr>
              <a:spLocks/>
            </p:cNvSpPr>
            <p:nvPr/>
          </p:nvSpPr>
          <p:spPr>
            <a:xfrm>
              <a:off x="10506027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EC59DE84-6ED2-1330-A99A-1A69B932078A}"/>
                </a:ext>
              </a:extLst>
            </p:cNvPr>
            <p:cNvSpPr>
              <a:spLocks/>
            </p:cNvSpPr>
            <p:nvPr/>
          </p:nvSpPr>
          <p:spPr>
            <a:xfrm>
              <a:off x="7428844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9B7C61D-77E3-06E5-9A6A-5FA3314ADE8E}"/>
                </a:ext>
              </a:extLst>
            </p:cNvPr>
            <p:cNvSpPr>
              <a:spLocks/>
            </p:cNvSpPr>
            <p:nvPr/>
          </p:nvSpPr>
          <p:spPr>
            <a:xfrm>
              <a:off x="8993832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01296CD-32E2-AE86-7410-4F950ACA6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88E6E6-5B8F-18EB-F370-244E14CB6F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3832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9699B5AA-A7F9-BF8B-FDDE-CD0F6E69D770}"/>
                </a:ext>
              </a:extLst>
            </p:cNvPr>
            <p:cNvSpPr>
              <a:spLocks/>
            </p:cNvSpPr>
            <p:nvPr/>
          </p:nvSpPr>
          <p:spPr>
            <a:xfrm>
              <a:off x="7428844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458CB2CB-11EE-859E-3A89-CADBF6D528F5}"/>
                </a:ext>
              </a:extLst>
            </p:cNvPr>
            <p:cNvSpPr>
              <a:spLocks/>
            </p:cNvSpPr>
            <p:nvPr/>
          </p:nvSpPr>
          <p:spPr>
            <a:xfrm>
              <a:off x="10506027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B27283-34FF-CFB3-578F-DFEC4F9EA0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2CD83994-3A89-00EC-B428-58D041ECECA7}"/>
                </a:ext>
              </a:extLst>
            </p:cNvPr>
            <p:cNvSpPr>
              <a:spLocks/>
            </p:cNvSpPr>
            <p:nvPr/>
          </p:nvSpPr>
          <p:spPr>
            <a:xfrm>
              <a:off x="8993832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A342DB8-A9BD-21AE-1506-9C9F7EAE0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0F72DE-29CB-38F7-4159-AA317FAFAE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9348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ED80B176-69C6-987C-7177-B5F2DAFA90AE}"/>
                </a:ext>
              </a:extLst>
            </p:cNvPr>
            <p:cNvSpPr>
              <a:spLocks/>
            </p:cNvSpPr>
            <p:nvPr/>
          </p:nvSpPr>
          <p:spPr>
            <a:xfrm>
              <a:off x="5863856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A90B73C-4C9F-FD20-D26D-C9F4E08BED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856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A429A6A4-CF37-B7AF-2CC9-959DAD07BAFE}"/>
                </a:ext>
              </a:extLst>
            </p:cNvPr>
            <p:cNvSpPr>
              <a:spLocks/>
            </p:cNvSpPr>
            <p:nvPr/>
          </p:nvSpPr>
          <p:spPr>
            <a:xfrm>
              <a:off x="5863856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8CF6C5-40A6-7D65-4017-5CC8910AFE78}"/>
              </a:ext>
            </a:extLst>
          </p:cNvPr>
          <p:cNvCxnSpPr>
            <a:cxnSpLocks/>
          </p:cNvCxnSpPr>
          <p:nvPr/>
        </p:nvCxnSpPr>
        <p:spPr>
          <a:xfrm>
            <a:off x="583432" y="3369732"/>
            <a:ext cx="759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501792-2704-6A60-C467-AE5F43B441EF}"/>
              </a:ext>
            </a:extLst>
          </p:cNvPr>
          <p:cNvSpPr txBox="1"/>
          <p:nvPr/>
        </p:nvSpPr>
        <p:spPr>
          <a:xfrm>
            <a:off x="471659" y="4102523"/>
            <a:ext cx="638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To be </a:t>
            </a:r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venir Next" panose="020B0503020202020204" pitchFamily="34" charset="0"/>
              </a:rPr>
              <a:t>faithful</a:t>
            </a:r>
            <a:r>
              <a:rPr lang="en-GB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means to be firm in adherence to promises or in observance of duty: </a:t>
            </a:r>
            <a:r>
              <a:rPr lang="en-GB" i="1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conscientious a faithful employee</a:t>
            </a:r>
            <a:endParaRPr lang="en-US" i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0"/>
              </a:schemeClr>
            </a:gs>
            <a:gs pos="100000">
              <a:schemeClr val="bg2">
                <a:lumMod val="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0BFF6F-76F8-61A6-4DFC-ADD30F74E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ABA1F8-08EC-C8E8-E641-DAC8592DF0D9}"/>
              </a:ext>
            </a:extLst>
          </p:cNvPr>
          <p:cNvSpPr txBox="1"/>
          <p:nvPr/>
        </p:nvSpPr>
        <p:spPr>
          <a:xfrm>
            <a:off x="454533" y="2650833"/>
            <a:ext cx="639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venir Next" panose="020B0503020202020204" pitchFamily="34" charset="0"/>
              </a:rPr>
              <a:t>“Now it is required that those who have been given trust must prove faithful” 1 Corinthians 4:2</a:t>
            </a:r>
            <a:endParaRPr lang="en-US" sz="1400" dirty="0">
              <a:solidFill>
                <a:schemeClr val="tx2">
                  <a:lumMod val="50000"/>
                  <a:lumOff val="50000"/>
                </a:schemeClr>
              </a:solidFill>
              <a:latin typeface="Avenir Next Ultra Light" panose="020B0203020202020204" pitchFamily="34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E59D64-EF96-358A-FF22-A851D95A9511}"/>
              </a:ext>
            </a:extLst>
          </p:cNvPr>
          <p:cNvGrpSpPr/>
          <p:nvPr/>
        </p:nvGrpSpPr>
        <p:grpSpPr>
          <a:xfrm>
            <a:off x="8634777" y="1532486"/>
            <a:ext cx="3242554" cy="3287949"/>
            <a:chOff x="5829348" y="304120"/>
            <a:chExt cx="6116679" cy="6201429"/>
          </a:xfrm>
          <a:blipFill>
            <a:blip r:embed="rId3"/>
            <a:stretch>
              <a:fillRect/>
            </a:stretch>
          </a:blip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FA05ED-B22D-A2A0-DA22-B50183569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9324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9AB1E91-B0DE-6815-C42D-7E46252180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657A6262-6573-D765-7E25-862673BA9F48}"/>
                </a:ext>
              </a:extLst>
            </p:cNvPr>
            <p:cNvSpPr>
              <a:spLocks/>
            </p:cNvSpPr>
            <p:nvPr/>
          </p:nvSpPr>
          <p:spPr>
            <a:xfrm>
              <a:off x="10506027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ED81F96B-14EC-03AA-C2E3-0C30FBE08351}"/>
                </a:ext>
              </a:extLst>
            </p:cNvPr>
            <p:cNvSpPr>
              <a:spLocks/>
            </p:cNvSpPr>
            <p:nvPr/>
          </p:nvSpPr>
          <p:spPr>
            <a:xfrm>
              <a:off x="7428844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05E0C1F-58D5-CD6E-25AA-52749D2E3D04}"/>
                </a:ext>
              </a:extLst>
            </p:cNvPr>
            <p:cNvSpPr>
              <a:spLocks/>
            </p:cNvSpPr>
            <p:nvPr/>
          </p:nvSpPr>
          <p:spPr>
            <a:xfrm>
              <a:off x="8993832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0D3242-CF0F-5B72-0535-EFB6453258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E95A15D-5AA0-096B-F379-DF27EAB02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3832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90C77554-B5FC-85C0-962A-7619BDF8071C}"/>
                </a:ext>
              </a:extLst>
            </p:cNvPr>
            <p:cNvSpPr>
              <a:spLocks/>
            </p:cNvSpPr>
            <p:nvPr/>
          </p:nvSpPr>
          <p:spPr>
            <a:xfrm>
              <a:off x="7428844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BCC2A1C4-8B60-D8B3-9AE9-49C4B7685EEA}"/>
                </a:ext>
              </a:extLst>
            </p:cNvPr>
            <p:cNvSpPr>
              <a:spLocks/>
            </p:cNvSpPr>
            <p:nvPr/>
          </p:nvSpPr>
          <p:spPr>
            <a:xfrm>
              <a:off x="10506027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D88639D-C379-7649-72F9-8E9DF9CAC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985F04EE-9DF6-6355-659C-4619D4238F69}"/>
                </a:ext>
              </a:extLst>
            </p:cNvPr>
            <p:cNvSpPr>
              <a:spLocks/>
            </p:cNvSpPr>
            <p:nvPr/>
          </p:nvSpPr>
          <p:spPr>
            <a:xfrm>
              <a:off x="8993832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38871B-7AA8-1320-FD0A-220100F676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C867A4E-646F-252F-793B-219FC0DD26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9348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3C13FE6E-3117-D655-8F88-8E277F10CE75}"/>
                </a:ext>
              </a:extLst>
            </p:cNvPr>
            <p:cNvSpPr>
              <a:spLocks/>
            </p:cNvSpPr>
            <p:nvPr/>
          </p:nvSpPr>
          <p:spPr>
            <a:xfrm>
              <a:off x="5863856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646CBB1-D9C9-2D43-982C-1C185554B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856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A93D8104-A872-1DFD-BA19-168A0060D28F}"/>
                </a:ext>
              </a:extLst>
            </p:cNvPr>
            <p:cNvSpPr>
              <a:spLocks/>
            </p:cNvSpPr>
            <p:nvPr/>
          </p:nvSpPr>
          <p:spPr>
            <a:xfrm>
              <a:off x="5863856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CF70BE1-7138-A627-820E-0979F35C25A0}"/>
              </a:ext>
            </a:extLst>
          </p:cNvPr>
          <p:cNvSpPr txBox="1"/>
          <p:nvPr/>
        </p:nvSpPr>
        <p:spPr>
          <a:xfrm>
            <a:off x="606769" y="3785276"/>
            <a:ext cx="395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Take stock of what you have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99B0C8-0322-73D9-AD23-673236B07D0A}"/>
              </a:ext>
            </a:extLst>
          </p:cNvPr>
          <p:cNvSpPr txBox="1"/>
          <p:nvPr/>
        </p:nvSpPr>
        <p:spPr>
          <a:xfrm>
            <a:off x="606771" y="4276068"/>
            <a:ext cx="460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You must have a budget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769D56-3541-3732-47BE-3E2B0933BD05}"/>
              </a:ext>
            </a:extLst>
          </p:cNvPr>
          <p:cNvSpPr txBox="1"/>
          <p:nvPr/>
        </p:nvSpPr>
        <p:spPr>
          <a:xfrm>
            <a:off x="606769" y="5281943"/>
            <a:ext cx="438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Have different cash pots, accounts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9F7C12-6CF4-8A7A-A437-93142B89B0D4}"/>
              </a:ext>
            </a:extLst>
          </p:cNvPr>
          <p:cNvSpPr txBox="1"/>
          <p:nvPr/>
        </p:nvSpPr>
        <p:spPr>
          <a:xfrm>
            <a:off x="606771" y="4766860"/>
            <a:ext cx="460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Monitor your spending, keep records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DC3D21-161E-1527-2BFF-EE8E3664AD4D}"/>
              </a:ext>
            </a:extLst>
          </p:cNvPr>
          <p:cNvGrpSpPr/>
          <p:nvPr/>
        </p:nvGrpSpPr>
        <p:grpSpPr>
          <a:xfrm>
            <a:off x="314669" y="51509"/>
            <a:ext cx="7695852" cy="3170099"/>
            <a:chOff x="285393" y="54194"/>
            <a:chExt cx="7695852" cy="317009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8A9050-C7BF-6DBC-36A9-43482651DF4F}"/>
                </a:ext>
              </a:extLst>
            </p:cNvPr>
            <p:cNvSpPr txBox="1"/>
            <p:nvPr/>
          </p:nvSpPr>
          <p:spPr>
            <a:xfrm>
              <a:off x="285393" y="54194"/>
              <a:ext cx="226906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venir Next Heavy" panose="020B0503020202020204" pitchFamily="34" charset="0"/>
                </a:rPr>
                <a:t>F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64004E-CE1E-90AB-CDCD-390CAB60BC3B}"/>
                </a:ext>
              </a:extLst>
            </p:cNvPr>
            <p:cNvSpPr txBox="1"/>
            <p:nvPr/>
          </p:nvSpPr>
          <p:spPr>
            <a:xfrm>
              <a:off x="1811518" y="932321"/>
              <a:ext cx="61697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Avenir Next Heavy" panose="020B0503020202020204" pitchFamily="34" charset="0"/>
                </a:rPr>
                <a:t>aithfulness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682092-6168-8BFD-988E-D087DFD639FA}"/>
              </a:ext>
            </a:extLst>
          </p:cNvPr>
          <p:cNvCxnSpPr>
            <a:cxnSpLocks/>
          </p:cNvCxnSpPr>
          <p:nvPr/>
        </p:nvCxnSpPr>
        <p:spPr>
          <a:xfrm>
            <a:off x="583432" y="3369732"/>
            <a:ext cx="759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15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0"/>
              </a:schemeClr>
            </a:gs>
            <a:gs pos="100000">
              <a:schemeClr val="bg2">
                <a:lumMod val="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29F0A-5412-0848-FAC8-081AB4E5D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4D30D3D-EAEA-916A-53BF-718774694433}"/>
              </a:ext>
            </a:extLst>
          </p:cNvPr>
          <p:cNvGrpSpPr/>
          <p:nvPr/>
        </p:nvGrpSpPr>
        <p:grpSpPr>
          <a:xfrm>
            <a:off x="290737" y="0"/>
            <a:ext cx="7557862" cy="3170099"/>
            <a:chOff x="290737" y="0"/>
            <a:chExt cx="7557862" cy="31700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88A5D8-4FA8-8E04-7017-17B4C162687B}"/>
                </a:ext>
              </a:extLst>
            </p:cNvPr>
            <p:cNvSpPr txBox="1"/>
            <p:nvPr/>
          </p:nvSpPr>
          <p:spPr>
            <a:xfrm>
              <a:off x="290737" y="0"/>
              <a:ext cx="226906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solidFill>
                    <a:schemeClr val="accent6">
                      <a:lumMod val="75000"/>
                    </a:schemeClr>
                  </a:solidFill>
                  <a:latin typeface="Avenir Next Heavy" panose="020B0503020202020204" pitchFamily="34" charset="0"/>
                </a:rPr>
                <a:t>T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9FD5110-3192-A554-2432-E6D0C1E64F77}"/>
                </a:ext>
              </a:extLst>
            </p:cNvPr>
            <p:cNvSpPr txBox="1"/>
            <p:nvPr/>
          </p:nvSpPr>
          <p:spPr>
            <a:xfrm>
              <a:off x="1743484" y="984884"/>
              <a:ext cx="61051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Avenir Next Heavy" panose="020B0503020202020204" pitchFamily="34" charset="0"/>
                </a:rPr>
                <a:t>hankfulness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C09AC1-03AF-EE31-E140-237001CF0085}"/>
              </a:ext>
            </a:extLst>
          </p:cNvPr>
          <p:cNvGrpSpPr/>
          <p:nvPr/>
        </p:nvGrpSpPr>
        <p:grpSpPr>
          <a:xfrm>
            <a:off x="8634777" y="1532486"/>
            <a:ext cx="3242554" cy="3287949"/>
            <a:chOff x="5829348" y="304120"/>
            <a:chExt cx="6116679" cy="6201429"/>
          </a:xfrm>
          <a:blipFill>
            <a:blip r:embed="rId3"/>
            <a:stretch>
              <a:fillRect/>
            </a:stretch>
          </a:blip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4EC7EFF-3881-7333-F6A4-0D48ED2054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9324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57BA961-C343-D08D-0377-796F39A34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703F2A9D-2ACE-D2CD-2D7F-34186D40F65D}"/>
                </a:ext>
              </a:extLst>
            </p:cNvPr>
            <p:cNvSpPr>
              <a:spLocks/>
            </p:cNvSpPr>
            <p:nvPr/>
          </p:nvSpPr>
          <p:spPr>
            <a:xfrm>
              <a:off x="10506027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14D4CA04-4F86-DD4D-79D5-0CFFF0D9E324}"/>
                </a:ext>
              </a:extLst>
            </p:cNvPr>
            <p:cNvSpPr>
              <a:spLocks/>
            </p:cNvSpPr>
            <p:nvPr/>
          </p:nvSpPr>
          <p:spPr>
            <a:xfrm>
              <a:off x="7428844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1A5B7B9E-EAE2-3BF6-40A5-E6FEAC317F34}"/>
                </a:ext>
              </a:extLst>
            </p:cNvPr>
            <p:cNvSpPr>
              <a:spLocks/>
            </p:cNvSpPr>
            <p:nvPr/>
          </p:nvSpPr>
          <p:spPr>
            <a:xfrm>
              <a:off x="8993832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B1C56D-B8AB-DD2A-56AA-15237EF897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AEF4BD-96F8-7DFF-CBCB-959AE94A5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3832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4386EA0-E044-D66B-A57E-5C5313EDFE3B}"/>
                </a:ext>
              </a:extLst>
            </p:cNvPr>
            <p:cNvSpPr>
              <a:spLocks/>
            </p:cNvSpPr>
            <p:nvPr/>
          </p:nvSpPr>
          <p:spPr>
            <a:xfrm>
              <a:off x="7428844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2458BADB-4DE2-4522-C37B-A2A32D648E95}"/>
                </a:ext>
              </a:extLst>
            </p:cNvPr>
            <p:cNvSpPr>
              <a:spLocks/>
            </p:cNvSpPr>
            <p:nvPr/>
          </p:nvSpPr>
          <p:spPr>
            <a:xfrm>
              <a:off x="10506027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731A6A-0B8C-50C6-671F-2E618F185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DC17FC2D-9AAA-E320-C4BD-79E8ED062C6B}"/>
                </a:ext>
              </a:extLst>
            </p:cNvPr>
            <p:cNvSpPr>
              <a:spLocks/>
            </p:cNvSpPr>
            <p:nvPr/>
          </p:nvSpPr>
          <p:spPr>
            <a:xfrm>
              <a:off x="8993832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FE70FF0-FB2A-BEEB-E35F-62AAF75252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CC4F277-A82A-C4A9-3EF4-1E8BEF823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9348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6DC99731-C970-BDF2-D0B0-DB05F668D081}"/>
                </a:ext>
              </a:extLst>
            </p:cNvPr>
            <p:cNvSpPr>
              <a:spLocks/>
            </p:cNvSpPr>
            <p:nvPr/>
          </p:nvSpPr>
          <p:spPr>
            <a:xfrm>
              <a:off x="5863856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4694B5A-B7A8-39EF-ED51-FF99FA3908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856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C50A10A3-4A0E-660B-8828-9C9B774892F8}"/>
                </a:ext>
              </a:extLst>
            </p:cNvPr>
            <p:cNvSpPr>
              <a:spLocks/>
            </p:cNvSpPr>
            <p:nvPr/>
          </p:nvSpPr>
          <p:spPr>
            <a:xfrm>
              <a:off x="5863856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5659009-1204-002B-5396-C2BC6D5B13D4}"/>
              </a:ext>
            </a:extLst>
          </p:cNvPr>
          <p:cNvSpPr txBox="1"/>
          <p:nvPr/>
        </p:nvSpPr>
        <p:spPr>
          <a:xfrm>
            <a:off x="410417" y="2596228"/>
            <a:ext cx="743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“In every situation [no matter what the circumstances] be thankful and continually give thanks to God; for this is the will of God for you in Christ Jesus” 1 Thessalonians 5:18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venir Next" panose="020B0503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E99197-0333-D346-F83D-C006E5CC43C4}"/>
              </a:ext>
            </a:extLst>
          </p:cNvPr>
          <p:cNvCxnSpPr>
            <a:cxnSpLocks/>
          </p:cNvCxnSpPr>
          <p:nvPr/>
        </p:nvCxnSpPr>
        <p:spPr>
          <a:xfrm>
            <a:off x="410417" y="3428999"/>
            <a:ext cx="759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D8E8567-9F21-D3FA-EC15-024D3EFD3167}"/>
              </a:ext>
            </a:extLst>
          </p:cNvPr>
          <p:cNvSpPr txBox="1"/>
          <p:nvPr/>
        </p:nvSpPr>
        <p:spPr>
          <a:xfrm>
            <a:off x="583432" y="3907921"/>
            <a:ext cx="682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Thankfulness</a:t>
            </a: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 is </a:t>
            </a:r>
            <a:r>
              <a:rPr lang="en-GB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the feeling of being happy or grateful because of something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4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0"/>
              </a:schemeClr>
            </a:gs>
            <a:gs pos="100000">
              <a:schemeClr val="bg2">
                <a:lumMod val="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D5CED-D930-62E7-D3AA-114043E4D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F9EDC5E-8E24-375A-BF55-152768F78810}"/>
              </a:ext>
            </a:extLst>
          </p:cNvPr>
          <p:cNvGrpSpPr/>
          <p:nvPr/>
        </p:nvGrpSpPr>
        <p:grpSpPr>
          <a:xfrm>
            <a:off x="8634777" y="1532486"/>
            <a:ext cx="3242554" cy="3287949"/>
            <a:chOff x="5829348" y="304120"/>
            <a:chExt cx="6116679" cy="6201429"/>
          </a:xfrm>
          <a:blipFill>
            <a:blip r:embed="rId3"/>
            <a:stretch>
              <a:fillRect/>
            </a:stretch>
          </a:blip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E1C019-F69D-C78F-9030-79580E5B8B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9324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EE2867C-FC90-379C-D1AD-4E528176B1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B7E19719-C90E-907B-A68D-0893C753094E}"/>
                </a:ext>
              </a:extLst>
            </p:cNvPr>
            <p:cNvSpPr>
              <a:spLocks/>
            </p:cNvSpPr>
            <p:nvPr/>
          </p:nvSpPr>
          <p:spPr>
            <a:xfrm>
              <a:off x="10506027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DA3A01C6-D509-E7B9-FF05-DA97FB85887B}"/>
                </a:ext>
              </a:extLst>
            </p:cNvPr>
            <p:cNvSpPr>
              <a:spLocks/>
            </p:cNvSpPr>
            <p:nvPr/>
          </p:nvSpPr>
          <p:spPr>
            <a:xfrm>
              <a:off x="7428844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8B6BB664-3FD6-BAED-75B0-99F5392CEFCD}"/>
                </a:ext>
              </a:extLst>
            </p:cNvPr>
            <p:cNvSpPr>
              <a:spLocks/>
            </p:cNvSpPr>
            <p:nvPr/>
          </p:nvSpPr>
          <p:spPr>
            <a:xfrm>
              <a:off x="8993832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AB4008F-1F0D-3DE1-91EC-BCA94B989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D56D8A-6ECA-3148-2D24-5002212494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3832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A4EBF762-42E1-5A91-B35E-A7CAE50AECA2}"/>
                </a:ext>
              </a:extLst>
            </p:cNvPr>
            <p:cNvSpPr>
              <a:spLocks/>
            </p:cNvSpPr>
            <p:nvPr/>
          </p:nvSpPr>
          <p:spPr>
            <a:xfrm>
              <a:off x="7428844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9E037DD1-ACBC-2541-1C51-8FB3BBBDDFA8}"/>
                </a:ext>
              </a:extLst>
            </p:cNvPr>
            <p:cNvSpPr>
              <a:spLocks/>
            </p:cNvSpPr>
            <p:nvPr/>
          </p:nvSpPr>
          <p:spPr>
            <a:xfrm>
              <a:off x="10506027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D18CDC-08D9-3D7A-BB57-7F1A8435A5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F1DBB16E-A8DE-946A-609F-7EC2B75EFB53}"/>
                </a:ext>
              </a:extLst>
            </p:cNvPr>
            <p:cNvSpPr>
              <a:spLocks/>
            </p:cNvSpPr>
            <p:nvPr/>
          </p:nvSpPr>
          <p:spPr>
            <a:xfrm>
              <a:off x="8993832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322696-4135-4FFA-8FF9-9BD7330AB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8973727-7595-8A7E-3A8C-090FC88E1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9348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72BD22FE-DD21-06AB-0E70-A0B9D3028FEB}"/>
                </a:ext>
              </a:extLst>
            </p:cNvPr>
            <p:cNvSpPr>
              <a:spLocks/>
            </p:cNvSpPr>
            <p:nvPr/>
          </p:nvSpPr>
          <p:spPr>
            <a:xfrm>
              <a:off x="5863856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4B172C-D0AE-F5C8-64D4-AFC4410172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856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DAE64FF8-FFF7-5181-F23A-ED9A62951B8B}"/>
                </a:ext>
              </a:extLst>
            </p:cNvPr>
            <p:cNvSpPr>
              <a:spLocks/>
            </p:cNvSpPr>
            <p:nvPr/>
          </p:nvSpPr>
          <p:spPr>
            <a:xfrm>
              <a:off x="5863856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CED7BC5-CC2C-A1A5-58BE-5697569FD9B6}"/>
              </a:ext>
            </a:extLst>
          </p:cNvPr>
          <p:cNvSpPr txBox="1"/>
          <p:nvPr/>
        </p:nvSpPr>
        <p:spPr>
          <a:xfrm>
            <a:off x="314669" y="2683245"/>
            <a:ext cx="712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“In every situation [no matter what the circumstances] be thankful and continually give thanks to God; for this is the will of God for you in Christ Jesus” 1 Thessalonians 5:18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2267EA-624D-5258-B07B-89B2EE36A628}"/>
              </a:ext>
            </a:extLst>
          </p:cNvPr>
          <p:cNvSpPr txBox="1"/>
          <p:nvPr/>
        </p:nvSpPr>
        <p:spPr>
          <a:xfrm>
            <a:off x="606769" y="3838851"/>
            <a:ext cx="395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Always be courteous and kind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53700A-AC77-D831-566E-8A7FD7397ABB}"/>
              </a:ext>
            </a:extLst>
          </p:cNvPr>
          <p:cNvSpPr txBox="1"/>
          <p:nvPr/>
        </p:nvSpPr>
        <p:spPr>
          <a:xfrm>
            <a:off x="606771" y="4357898"/>
            <a:ext cx="460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Have a pleasant attitude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604FFF-7274-5F58-AA27-7F0C76D636CE}"/>
              </a:ext>
            </a:extLst>
          </p:cNvPr>
          <p:cNvSpPr txBox="1"/>
          <p:nvPr/>
        </p:nvSpPr>
        <p:spPr>
          <a:xfrm>
            <a:off x="606771" y="4868458"/>
            <a:ext cx="460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Be liberal and give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FBA740-C034-88F5-1233-69B268D672CC}"/>
              </a:ext>
            </a:extLst>
          </p:cNvPr>
          <p:cNvCxnSpPr>
            <a:cxnSpLocks/>
          </p:cNvCxnSpPr>
          <p:nvPr/>
        </p:nvCxnSpPr>
        <p:spPr>
          <a:xfrm>
            <a:off x="435817" y="3522133"/>
            <a:ext cx="759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0B5F9F-2BFB-4F7B-7EC8-89066A444075}"/>
              </a:ext>
            </a:extLst>
          </p:cNvPr>
          <p:cNvGrpSpPr/>
          <p:nvPr/>
        </p:nvGrpSpPr>
        <p:grpSpPr>
          <a:xfrm>
            <a:off x="290737" y="0"/>
            <a:ext cx="7557862" cy="3170099"/>
            <a:chOff x="290737" y="0"/>
            <a:chExt cx="7557862" cy="31700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7826B8-6DF9-DC27-A230-33276A0858CE}"/>
                </a:ext>
              </a:extLst>
            </p:cNvPr>
            <p:cNvSpPr txBox="1"/>
            <p:nvPr/>
          </p:nvSpPr>
          <p:spPr>
            <a:xfrm>
              <a:off x="290737" y="0"/>
              <a:ext cx="226906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solidFill>
                    <a:schemeClr val="accent6">
                      <a:lumMod val="75000"/>
                    </a:schemeClr>
                  </a:solidFill>
                  <a:latin typeface="Avenir Next Heavy" panose="020B0503020202020204" pitchFamily="34" charset="0"/>
                </a:rPr>
                <a:t>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D40385-8D65-27EC-8639-EB60D48CA700}"/>
                </a:ext>
              </a:extLst>
            </p:cNvPr>
            <p:cNvSpPr txBox="1"/>
            <p:nvPr/>
          </p:nvSpPr>
          <p:spPr>
            <a:xfrm>
              <a:off x="1743484" y="984884"/>
              <a:ext cx="61051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Avenir Next Heavy" panose="020B0503020202020204" pitchFamily="34" charset="0"/>
                </a:rPr>
                <a:t>hankfulness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FD0B9EF-FE73-DD9D-70B8-2FA9756824C8}"/>
              </a:ext>
            </a:extLst>
          </p:cNvPr>
          <p:cNvSpPr txBox="1"/>
          <p:nvPr/>
        </p:nvSpPr>
        <p:spPr>
          <a:xfrm>
            <a:off x="606771" y="5379018"/>
            <a:ext cx="460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Reward yourself</a:t>
            </a:r>
          </a:p>
        </p:txBody>
      </p:sp>
    </p:spTree>
    <p:extLst>
      <p:ext uri="{BB962C8B-B14F-4D97-AF65-F5344CB8AC3E}">
        <p14:creationId xmlns:p14="http://schemas.microsoft.com/office/powerpoint/2010/main" val="259600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88C84F-7132-0428-8AE9-700667994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B2F4C8-1499-ED8B-5588-F72ECCB94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chemeClr val="accent1">
                  <a:lumMod val="75000"/>
                  <a:alpha val="23000"/>
                </a:schemeClr>
              </a:gs>
              <a:gs pos="100000">
                <a:schemeClr val="bg2">
                  <a:lumMod val="1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A22AF-8637-29FF-31A9-F9B3CB9F5B51}"/>
              </a:ext>
            </a:extLst>
          </p:cNvPr>
          <p:cNvSpPr txBox="1"/>
          <p:nvPr/>
        </p:nvSpPr>
        <p:spPr>
          <a:xfrm>
            <a:off x="2474877" y="867918"/>
            <a:ext cx="75535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venir Next Heavy" panose="020B0503020202020204" pitchFamily="34" charset="0"/>
              </a:rPr>
              <a:t>THANK YOU FOR LISTENING</a:t>
            </a:r>
          </a:p>
          <a:p>
            <a:pPr algn="ctr"/>
            <a:endParaRPr lang="en-US" sz="6600" b="1" dirty="0">
              <a:solidFill>
                <a:schemeClr val="bg1"/>
              </a:solidFill>
              <a:latin typeface="Avenir Next Heavy" panose="020B0503020202020204" pitchFamily="34" charset="0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venir Next Heavy" panose="020B0503020202020204" pitchFamily="34" charset="0"/>
              </a:rPr>
              <a:t>Q&amp;A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D5BC3-9048-48F2-9B5D-39CAD3FF1C91}"/>
              </a:ext>
            </a:extLst>
          </p:cNvPr>
          <p:cNvSpPr txBox="1"/>
          <p:nvPr/>
        </p:nvSpPr>
        <p:spPr>
          <a:xfrm>
            <a:off x="4304489" y="5343986"/>
            <a:ext cx="389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venir Next Heavy" panose="020B0503020202020204" pitchFamily="34" charset="0"/>
              </a:rPr>
              <a:t>OLATUNJI O AKINOLA</a:t>
            </a:r>
          </a:p>
        </p:txBody>
      </p:sp>
      <p:pic>
        <p:nvPicPr>
          <p:cNvPr id="9" name="Picture 8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1A95A097-557C-0A67-EAE0-4BE5F2C50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016" y="152535"/>
            <a:ext cx="275482" cy="275482"/>
          </a:xfrm>
          <a:prstGeom prst="rect">
            <a:avLst/>
          </a:prstGeom>
          <a:effectLst>
            <a:glow>
              <a:schemeClr val="tx1">
                <a:lumMod val="95000"/>
                <a:lumOff val="5000"/>
                <a:alpha val="31000"/>
              </a:schemeClr>
            </a:glow>
            <a:outerShdw blurRad="50800" dist="50800" algn="ctr" rotWithShape="0">
              <a:srgbClr val="000000"/>
            </a:outerShdw>
            <a:reflection endPos="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68A16A-8681-79AC-CB0A-30AAFE606FE6}"/>
              </a:ext>
            </a:extLst>
          </p:cNvPr>
          <p:cNvSpPr txBox="1"/>
          <p:nvPr/>
        </p:nvSpPr>
        <p:spPr>
          <a:xfrm>
            <a:off x="0" y="8512705"/>
            <a:ext cx="7170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venir Next Heavy" panose="020B0503020202020204" pitchFamily="34" charset="0"/>
                <a:ea typeface="Baskerville" panose="02020502070401020303" pitchFamily="18" charset="0"/>
                <a:cs typeface="APPLE CHANCERY" panose="03020702040506060504" pitchFamily="66" charset="-79"/>
              </a:rPr>
              <a:t>In This Segment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39D9CD-3D64-9F1E-0C59-D35282FBD922}"/>
              </a:ext>
            </a:extLst>
          </p:cNvPr>
          <p:cNvSpPr txBox="1"/>
          <p:nvPr/>
        </p:nvSpPr>
        <p:spPr>
          <a:xfrm>
            <a:off x="0" y="10835471"/>
            <a:ext cx="418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venir Next Heavy" panose="020B0503020202020204" pitchFamily="34" charset="0"/>
                <a:ea typeface="Baskerville" panose="02020502070401020303" pitchFamily="18" charset="0"/>
                <a:cs typeface="APPLE CHANCERY" panose="03020702040506060504" pitchFamily="66" charset="-79"/>
              </a:rPr>
              <a:t>Your benefits and entitlements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E472D1-4168-AED7-3DB1-9AA5845441CA}"/>
              </a:ext>
            </a:extLst>
          </p:cNvPr>
          <p:cNvSpPr txBox="1"/>
          <p:nvPr/>
        </p:nvSpPr>
        <p:spPr>
          <a:xfrm>
            <a:off x="-187191" y="12210186"/>
            <a:ext cx="442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venir Next Heavy" panose="020B0503020202020204" pitchFamily="34" charset="0"/>
                <a:ea typeface="Baskerville" panose="02020502070401020303" pitchFamily="18" charset="0"/>
                <a:cs typeface="APPLE CHANCERY" panose="03020702040506060504" pitchFamily="66" charset="-79"/>
              </a:rPr>
              <a:t>Making the most of your income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825574-0950-00F3-24DC-42253DAB55DD}"/>
              </a:ext>
            </a:extLst>
          </p:cNvPr>
          <p:cNvSpPr txBox="1"/>
          <p:nvPr/>
        </p:nvSpPr>
        <p:spPr>
          <a:xfrm>
            <a:off x="-214009" y="13584902"/>
            <a:ext cx="405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venir Next Heavy" panose="020B0503020202020204" pitchFamily="34" charset="0"/>
                <a:ea typeface="Baskerville" panose="02020502070401020303" pitchFamily="18" charset="0"/>
                <a:cs typeface="APPLE CHANCERY" panose="03020702040506060504" pitchFamily="66" charset="-79"/>
              </a:rPr>
              <a:t>Alternative sources of income</a:t>
            </a:r>
          </a:p>
        </p:txBody>
      </p:sp>
    </p:spTree>
    <p:extLst>
      <p:ext uri="{BB962C8B-B14F-4D97-AF65-F5344CB8AC3E}">
        <p14:creationId xmlns:p14="http://schemas.microsoft.com/office/powerpoint/2010/main" val="32308005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0"/>
              </a:schemeClr>
            </a:gs>
            <a:gs pos="100000">
              <a:schemeClr val="bg2">
                <a:lumMod val="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B43AB8-770B-E354-877E-D1A2D3400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F204124-1AE9-92C3-B835-D7E46CBC3A89}"/>
              </a:ext>
            </a:extLst>
          </p:cNvPr>
          <p:cNvGrpSpPr/>
          <p:nvPr/>
        </p:nvGrpSpPr>
        <p:grpSpPr>
          <a:xfrm>
            <a:off x="8806774" y="141051"/>
            <a:ext cx="3242554" cy="3287949"/>
            <a:chOff x="5829348" y="304120"/>
            <a:chExt cx="6116679" cy="6201429"/>
          </a:xfrm>
          <a:blipFill>
            <a:blip r:embed="rId2"/>
            <a:stretch>
              <a:fillRect/>
            </a:stretch>
          </a:blip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59FC5B0-FC2D-0473-CC51-36C43841D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9324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B71B1A9-3108-DA8C-CA5A-79AFA017F4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6D978498-3AB1-5402-4229-C69726CFC5E5}"/>
                </a:ext>
              </a:extLst>
            </p:cNvPr>
            <p:cNvSpPr>
              <a:spLocks/>
            </p:cNvSpPr>
            <p:nvPr/>
          </p:nvSpPr>
          <p:spPr>
            <a:xfrm>
              <a:off x="10506027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C97C98BD-3610-005B-4034-A133CEBFF71F}"/>
                </a:ext>
              </a:extLst>
            </p:cNvPr>
            <p:cNvSpPr>
              <a:spLocks/>
            </p:cNvSpPr>
            <p:nvPr/>
          </p:nvSpPr>
          <p:spPr>
            <a:xfrm>
              <a:off x="7428844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A03900C7-C2A5-0B1E-16A2-FD190DB659D1}"/>
                </a:ext>
              </a:extLst>
            </p:cNvPr>
            <p:cNvSpPr>
              <a:spLocks/>
            </p:cNvSpPr>
            <p:nvPr/>
          </p:nvSpPr>
          <p:spPr>
            <a:xfrm>
              <a:off x="8993832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D243DF-F985-C9EE-03FC-F4E047DF87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CDE6E4-BADD-C799-0C11-4DEA4747C6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3832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907D5076-45C9-41AF-8BA0-CA37DB492EEE}"/>
                </a:ext>
              </a:extLst>
            </p:cNvPr>
            <p:cNvSpPr>
              <a:spLocks/>
            </p:cNvSpPr>
            <p:nvPr/>
          </p:nvSpPr>
          <p:spPr>
            <a:xfrm>
              <a:off x="7428844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8447BF5F-4E23-33B2-4B58-D1B2C95EB52C}"/>
                </a:ext>
              </a:extLst>
            </p:cNvPr>
            <p:cNvSpPr>
              <a:spLocks/>
            </p:cNvSpPr>
            <p:nvPr/>
          </p:nvSpPr>
          <p:spPr>
            <a:xfrm>
              <a:off x="10506027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E1DA64-6DDD-A150-2C43-3EFACDF212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C2464E0A-55CE-EF9F-3F55-ED54ED9F2E7C}"/>
                </a:ext>
              </a:extLst>
            </p:cNvPr>
            <p:cNvSpPr>
              <a:spLocks/>
            </p:cNvSpPr>
            <p:nvPr/>
          </p:nvSpPr>
          <p:spPr>
            <a:xfrm>
              <a:off x="8993832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3790D85-6CB4-C09A-AD7A-9C942D1A4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DF7BCCB-129B-14D8-45AD-04118E013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9348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C9F36D19-F4F0-E94F-86F3-B80AE9D62860}"/>
                </a:ext>
              </a:extLst>
            </p:cNvPr>
            <p:cNvSpPr>
              <a:spLocks/>
            </p:cNvSpPr>
            <p:nvPr/>
          </p:nvSpPr>
          <p:spPr>
            <a:xfrm>
              <a:off x="5863856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397423-35E1-147A-DD80-E2985E7B8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856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FD537DEA-354D-384D-2DD9-4C9FB164AC4F}"/>
                </a:ext>
              </a:extLst>
            </p:cNvPr>
            <p:cNvSpPr>
              <a:spLocks/>
            </p:cNvSpPr>
            <p:nvPr/>
          </p:nvSpPr>
          <p:spPr>
            <a:xfrm>
              <a:off x="5863856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724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0"/>
              </a:schemeClr>
            </a:gs>
            <a:gs pos="100000">
              <a:schemeClr val="bg2">
                <a:lumMod val="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BD8DCC-1FDE-BAAC-7637-03FE58492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80579F0-8FB2-5876-6F6A-7F359B3FB4C9}"/>
              </a:ext>
            </a:extLst>
          </p:cNvPr>
          <p:cNvGrpSpPr/>
          <p:nvPr/>
        </p:nvGrpSpPr>
        <p:grpSpPr>
          <a:xfrm>
            <a:off x="8688241" y="1672503"/>
            <a:ext cx="3242554" cy="3287949"/>
            <a:chOff x="5829348" y="304120"/>
            <a:chExt cx="6116679" cy="6201429"/>
          </a:xfrm>
          <a:blipFill>
            <a:blip r:embed="rId3"/>
            <a:stretch>
              <a:fillRect/>
            </a:stretch>
          </a:blip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DC59018-0586-EDEF-9563-EEB4F258C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9324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387A9E3-96FE-741F-F63B-80840C82AB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342D21AF-EFD7-FE5C-C0F7-B316E0D2F7D2}"/>
                </a:ext>
              </a:extLst>
            </p:cNvPr>
            <p:cNvSpPr>
              <a:spLocks/>
            </p:cNvSpPr>
            <p:nvPr/>
          </p:nvSpPr>
          <p:spPr>
            <a:xfrm>
              <a:off x="10506027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C4A049C3-1A4F-C000-2B8F-104408B76013}"/>
                </a:ext>
              </a:extLst>
            </p:cNvPr>
            <p:cNvSpPr>
              <a:spLocks/>
            </p:cNvSpPr>
            <p:nvPr/>
          </p:nvSpPr>
          <p:spPr>
            <a:xfrm>
              <a:off x="7428844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FF3FAABC-9E15-9B59-97E7-CCD26C418ADA}"/>
                </a:ext>
              </a:extLst>
            </p:cNvPr>
            <p:cNvSpPr>
              <a:spLocks/>
            </p:cNvSpPr>
            <p:nvPr/>
          </p:nvSpPr>
          <p:spPr>
            <a:xfrm>
              <a:off x="8993832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3BB890-8E3A-E6DC-235F-B3C6D7688F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4AF21F-C082-2A1A-0DE8-C2A467000F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3832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6B16E94E-F7AC-38FC-8982-BB6EB6C7AC61}"/>
                </a:ext>
              </a:extLst>
            </p:cNvPr>
            <p:cNvSpPr>
              <a:spLocks/>
            </p:cNvSpPr>
            <p:nvPr/>
          </p:nvSpPr>
          <p:spPr>
            <a:xfrm>
              <a:off x="7428844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94B54F05-11E4-BB40-A850-EAC3FE3100A2}"/>
                </a:ext>
              </a:extLst>
            </p:cNvPr>
            <p:cNvSpPr>
              <a:spLocks/>
            </p:cNvSpPr>
            <p:nvPr/>
          </p:nvSpPr>
          <p:spPr>
            <a:xfrm>
              <a:off x="10506027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2EFF9E-9179-0BB8-320F-1C8C4D0BA6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55F32709-66A2-CC1B-1FB7-FC8ED84500C0}"/>
                </a:ext>
              </a:extLst>
            </p:cNvPr>
            <p:cNvSpPr>
              <a:spLocks/>
            </p:cNvSpPr>
            <p:nvPr/>
          </p:nvSpPr>
          <p:spPr>
            <a:xfrm>
              <a:off x="8993832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CE00553-59C2-7DE8-AB16-1EDA85284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20C1FE4-7272-2216-281A-949CF3E155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9348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109B66EE-8973-2673-1C67-31CA65517413}"/>
                </a:ext>
              </a:extLst>
            </p:cNvPr>
            <p:cNvSpPr>
              <a:spLocks/>
            </p:cNvSpPr>
            <p:nvPr/>
          </p:nvSpPr>
          <p:spPr>
            <a:xfrm>
              <a:off x="5863856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43BB633-3429-9477-3183-5A226E434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856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94D5EAA-8AC5-43BD-D962-59712E3F849F}"/>
                </a:ext>
              </a:extLst>
            </p:cNvPr>
            <p:cNvSpPr>
              <a:spLocks/>
            </p:cNvSpPr>
            <p:nvPr/>
          </p:nvSpPr>
          <p:spPr>
            <a:xfrm>
              <a:off x="5863856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4EDDCAD-BD79-CB74-A923-47BE68F6C625}"/>
              </a:ext>
            </a:extLst>
          </p:cNvPr>
          <p:cNvSpPr txBox="1"/>
          <p:nvPr/>
        </p:nvSpPr>
        <p:spPr>
          <a:xfrm>
            <a:off x="810638" y="1280082"/>
            <a:ext cx="551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venir Next Heavy" panose="020B0503020202020204" pitchFamily="34" charset="0"/>
                <a:ea typeface="Baskerville" panose="02020502070401020303" pitchFamily="18" charset="0"/>
                <a:cs typeface="APPLE CHANCERY" panose="03020702040506060504" pitchFamily="66" charset="-79"/>
              </a:rPr>
              <a:t>This Session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E8720A-B310-61CA-595D-C1CEBA60C42D}"/>
              </a:ext>
            </a:extLst>
          </p:cNvPr>
          <p:cNvSpPr txBox="1"/>
          <p:nvPr/>
        </p:nvSpPr>
        <p:spPr>
          <a:xfrm>
            <a:off x="807899" y="3316478"/>
            <a:ext cx="418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venir Next Heavy" panose="020B0503020202020204" pitchFamily="34" charset="0"/>
                <a:ea typeface="Baskerville" panose="02020502070401020303" pitchFamily="18" charset="0"/>
                <a:cs typeface="APPLE CHANCERY" panose="03020702040506060504" pitchFamily="66" charset="-79"/>
              </a:rPr>
              <a:t>Your benefits and entitlements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9584F7-52B9-B25E-EF92-167BD0D6A3A3}"/>
              </a:ext>
            </a:extLst>
          </p:cNvPr>
          <p:cNvSpPr txBox="1"/>
          <p:nvPr/>
        </p:nvSpPr>
        <p:spPr>
          <a:xfrm>
            <a:off x="807899" y="3873014"/>
            <a:ext cx="442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venir Next Heavy" panose="020B0503020202020204" pitchFamily="34" charset="0"/>
                <a:ea typeface="Baskerville" panose="02020502070401020303" pitchFamily="18" charset="0"/>
                <a:cs typeface="APPLE CHANCERY" panose="03020702040506060504" pitchFamily="66" charset="-79"/>
              </a:rPr>
              <a:t>Making the most of your income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5C51C4-C49D-2F17-8F78-FBC87A3EB7DB}"/>
              </a:ext>
            </a:extLst>
          </p:cNvPr>
          <p:cNvSpPr txBox="1"/>
          <p:nvPr/>
        </p:nvSpPr>
        <p:spPr>
          <a:xfrm>
            <a:off x="810638" y="4429550"/>
            <a:ext cx="405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venir Next Heavy" panose="020B0503020202020204" pitchFamily="34" charset="0"/>
                <a:ea typeface="Baskerville" panose="02020502070401020303" pitchFamily="18" charset="0"/>
                <a:cs typeface="APPLE CHANCERY" panose="03020702040506060504" pitchFamily="66" charset="-79"/>
              </a:rPr>
              <a:t>Alternative sources of income</a:t>
            </a:r>
          </a:p>
        </p:txBody>
      </p:sp>
      <p:pic>
        <p:nvPicPr>
          <p:cNvPr id="28" name="Picture 27" descr="A group of people making baskets&#10;&#10;AI-generated content may be incorrect.">
            <a:extLst>
              <a:ext uri="{FF2B5EF4-FFF2-40B4-BE49-F238E27FC236}">
                <a16:creationId xmlns:a16="http://schemas.microsoft.com/office/drawing/2014/main" id="{DB4C58C0-5A7A-9F46-CA6D-BD5D7665B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5" y="13504802"/>
            <a:ext cx="2916000" cy="1683869"/>
          </a:xfrm>
          <a:prstGeom prst="rect">
            <a:avLst/>
          </a:prstGeom>
        </p:spPr>
      </p:pic>
      <p:pic>
        <p:nvPicPr>
          <p:cNvPr id="29" name="Picture 28" descr="A close-up of hands sewing&#10;&#10;AI-generated content may be incorrect.">
            <a:extLst>
              <a:ext uri="{FF2B5EF4-FFF2-40B4-BE49-F238E27FC236}">
                <a16:creationId xmlns:a16="http://schemas.microsoft.com/office/drawing/2014/main" id="{19580806-469D-24F0-1CBD-4E5A97B9A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283" y="14589527"/>
            <a:ext cx="2916000" cy="1691807"/>
          </a:xfrm>
          <a:prstGeom prst="rect">
            <a:avLst/>
          </a:prstGeom>
        </p:spPr>
      </p:pic>
      <p:pic>
        <p:nvPicPr>
          <p:cNvPr id="30" name="Picture 29" descr="A close-up of a person's hands making a clay pot&#10;&#10;AI-generated content may be incorrect.">
            <a:extLst>
              <a:ext uri="{FF2B5EF4-FFF2-40B4-BE49-F238E27FC236}">
                <a16:creationId xmlns:a16="http://schemas.microsoft.com/office/drawing/2014/main" id="{82DD4444-880B-D0C4-9210-A2E21FA5D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5995" y="16809471"/>
            <a:ext cx="2916000" cy="1683869"/>
          </a:xfrm>
          <a:prstGeom prst="rect">
            <a:avLst/>
          </a:prstGeom>
        </p:spPr>
      </p:pic>
      <p:pic>
        <p:nvPicPr>
          <p:cNvPr id="31" name="Picture 30" descr="A person using a glue object to make a leather item&#10;&#10;AI-generated content may be incorrect.">
            <a:extLst>
              <a:ext uri="{FF2B5EF4-FFF2-40B4-BE49-F238E27FC236}">
                <a16:creationId xmlns:a16="http://schemas.microsoft.com/office/drawing/2014/main" id="{B45236AA-3A5C-F148-640A-06A3B1771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444" y="15959599"/>
            <a:ext cx="2923640" cy="16918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479B7DE-495B-D866-09AF-8C9E74A73F07}"/>
              </a:ext>
            </a:extLst>
          </p:cNvPr>
          <p:cNvSpPr txBox="1"/>
          <p:nvPr/>
        </p:nvSpPr>
        <p:spPr>
          <a:xfrm>
            <a:off x="58405" y="7067883"/>
            <a:ext cx="2269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C000"/>
                </a:solidFill>
                <a:latin typeface="Avenir Next Heavy" panose="020B0503020202020204" pitchFamily="34" charset="0"/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E608C2-B8E8-3CCE-7FE8-C3A1F107764D}"/>
              </a:ext>
            </a:extLst>
          </p:cNvPr>
          <p:cNvSpPr txBox="1"/>
          <p:nvPr/>
        </p:nvSpPr>
        <p:spPr>
          <a:xfrm>
            <a:off x="9758988" y="10237982"/>
            <a:ext cx="2269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accent6">
                    <a:lumMod val="75000"/>
                  </a:schemeClr>
                </a:solidFill>
                <a:latin typeface="Avenir Next Heavy" panose="020B0503020202020204" pitchFamily="34" charset="0"/>
              </a:rPr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F9B27B-9936-B5F9-8C63-4E39018A98B6}"/>
              </a:ext>
            </a:extLst>
          </p:cNvPr>
          <p:cNvSpPr txBox="1"/>
          <p:nvPr/>
        </p:nvSpPr>
        <p:spPr>
          <a:xfrm>
            <a:off x="2433012" y="7838221"/>
            <a:ext cx="2269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accent2">
                    <a:lumMod val="75000"/>
                  </a:schemeClr>
                </a:solidFill>
                <a:latin typeface="Avenir Next Heavy" panose="020B0503020202020204" pitchFamily="34" charset="0"/>
              </a:rPr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498215-5BDA-5AB6-C43B-4DA63BC9181B}"/>
              </a:ext>
            </a:extLst>
          </p:cNvPr>
          <p:cNvSpPr txBox="1"/>
          <p:nvPr/>
        </p:nvSpPr>
        <p:spPr>
          <a:xfrm>
            <a:off x="7406928" y="9423270"/>
            <a:ext cx="2269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venir Next Heavy" panose="020B0503020202020204" pitchFamily="34" charset="0"/>
              </a:rPr>
              <a:t>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1F7B88-CA5F-EB0B-22DD-75CA4E741F18}"/>
              </a:ext>
            </a:extLst>
          </p:cNvPr>
          <p:cNvSpPr txBox="1"/>
          <p:nvPr/>
        </p:nvSpPr>
        <p:spPr>
          <a:xfrm>
            <a:off x="4914332" y="8615315"/>
            <a:ext cx="2269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Next Heavy" panose="020B0503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4105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0"/>
              </a:schemeClr>
            </a:gs>
            <a:gs pos="100000">
              <a:schemeClr val="bg2">
                <a:lumMod val="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023CF6-F162-4D67-D523-3D791BBA2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making baskets&#10;&#10;AI-generated content may be incorrect.">
            <a:extLst>
              <a:ext uri="{FF2B5EF4-FFF2-40B4-BE49-F238E27FC236}">
                <a16:creationId xmlns:a16="http://schemas.microsoft.com/office/drawing/2014/main" id="{091DD4E4-3C88-5B76-365F-C27BB01B2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05" y="4597869"/>
            <a:ext cx="2916000" cy="1683869"/>
          </a:xfrm>
          <a:prstGeom prst="rect">
            <a:avLst/>
          </a:prstGeom>
        </p:spPr>
      </p:pic>
      <p:pic>
        <p:nvPicPr>
          <p:cNvPr id="22" name="Picture 21" descr="A close-up of hands sewing&#10;&#10;AI-generated content may be incorrect.">
            <a:extLst>
              <a:ext uri="{FF2B5EF4-FFF2-40B4-BE49-F238E27FC236}">
                <a16:creationId xmlns:a16="http://schemas.microsoft.com/office/drawing/2014/main" id="{221E0AD0-C7B3-7B6E-2C54-5577A6D1E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077" y="4589931"/>
            <a:ext cx="2916000" cy="1691807"/>
          </a:xfrm>
          <a:prstGeom prst="rect">
            <a:avLst/>
          </a:prstGeom>
        </p:spPr>
      </p:pic>
      <p:pic>
        <p:nvPicPr>
          <p:cNvPr id="24" name="Picture 23" descr="A close-up of a person's hands making a clay pot&#10;&#10;AI-generated content may be incorrect.">
            <a:extLst>
              <a:ext uri="{FF2B5EF4-FFF2-40B4-BE49-F238E27FC236}">
                <a16:creationId xmlns:a16="http://schemas.microsoft.com/office/drawing/2014/main" id="{4B213198-6A05-07E0-D5B3-6EB87EB5E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861" y="4597869"/>
            <a:ext cx="2916000" cy="1683869"/>
          </a:xfrm>
          <a:prstGeom prst="rect">
            <a:avLst/>
          </a:prstGeom>
        </p:spPr>
      </p:pic>
      <p:pic>
        <p:nvPicPr>
          <p:cNvPr id="26" name="Picture 25" descr="A person using a glue object to make a leather item&#10;&#10;AI-generated content may be incorrect.">
            <a:extLst>
              <a:ext uri="{FF2B5EF4-FFF2-40B4-BE49-F238E27FC236}">
                <a16:creationId xmlns:a16="http://schemas.microsoft.com/office/drawing/2014/main" id="{2C0E6CF5-3371-4D18-54CA-83490969A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149" y="4589931"/>
            <a:ext cx="2923640" cy="16918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ABA2471-4F32-9857-04F7-5DC93A1A31BD}"/>
              </a:ext>
            </a:extLst>
          </p:cNvPr>
          <p:cNvSpPr txBox="1"/>
          <p:nvPr/>
        </p:nvSpPr>
        <p:spPr>
          <a:xfrm>
            <a:off x="195082" y="582417"/>
            <a:ext cx="2269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C000"/>
                </a:solidFill>
                <a:latin typeface="Avenir Next Heavy" panose="020B0503020202020204" pitchFamily="34" charset="0"/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9920F-DAD1-F81E-2673-8E39C6F55788}"/>
              </a:ext>
            </a:extLst>
          </p:cNvPr>
          <p:cNvSpPr txBox="1"/>
          <p:nvPr/>
        </p:nvSpPr>
        <p:spPr>
          <a:xfrm>
            <a:off x="9835794" y="582417"/>
            <a:ext cx="2269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accent6">
                    <a:lumMod val="75000"/>
                  </a:schemeClr>
                </a:solidFill>
                <a:latin typeface="Avenir Next Heavy" panose="020B0503020202020204" pitchFamily="34" charset="0"/>
              </a:rPr>
              <a:t>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9B3224-F85B-ECFE-C073-8D7605F82045}"/>
              </a:ext>
            </a:extLst>
          </p:cNvPr>
          <p:cNvSpPr txBox="1"/>
          <p:nvPr/>
        </p:nvSpPr>
        <p:spPr>
          <a:xfrm>
            <a:off x="2605260" y="582417"/>
            <a:ext cx="2269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accent2">
                    <a:lumMod val="75000"/>
                  </a:schemeClr>
                </a:solidFill>
                <a:latin typeface="Avenir Next Heavy" panose="020B0503020202020204" pitchFamily="34" charset="0"/>
              </a:rPr>
              <a:t>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8590A5-86BC-52B7-5EC0-19C15485379C}"/>
              </a:ext>
            </a:extLst>
          </p:cNvPr>
          <p:cNvSpPr txBox="1"/>
          <p:nvPr/>
        </p:nvSpPr>
        <p:spPr>
          <a:xfrm>
            <a:off x="7425616" y="582417"/>
            <a:ext cx="2269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venir Next Heavy" panose="020B0503020202020204" pitchFamily="34" charset="0"/>
              </a:rPr>
              <a:t>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FDCE2A-0D5D-2F59-28FA-6E47C86DF01F}"/>
              </a:ext>
            </a:extLst>
          </p:cNvPr>
          <p:cNvSpPr txBox="1"/>
          <p:nvPr/>
        </p:nvSpPr>
        <p:spPr>
          <a:xfrm>
            <a:off x="5015438" y="582417"/>
            <a:ext cx="2269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Next Heavy" panose="020B0503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470727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50000"/>
              </a:schemeClr>
            </a:gs>
            <a:gs pos="100000">
              <a:schemeClr val="bg2">
                <a:lumMod val="2000"/>
              </a:schemeClr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DD06D-A7D4-3DEA-6BD2-145FB09BE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6D510A-BC51-657E-9822-E51FDD626E1B}"/>
              </a:ext>
            </a:extLst>
          </p:cNvPr>
          <p:cNvGrpSpPr/>
          <p:nvPr/>
        </p:nvGrpSpPr>
        <p:grpSpPr>
          <a:xfrm>
            <a:off x="8808870" y="1589499"/>
            <a:ext cx="3242554" cy="3287949"/>
            <a:chOff x="5829348" y="304120"/>
            <a:chExt cx="6116679" cy="6201429"/>
          </a:xfrm>
          <a:blipFill>
            <a:blip r:embed="rId3"/>
            <a:stretch>
              <a:fillRect/>
            </a:stretch>
          </a:blip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5F8854-F452-57E4-0B17-CB73BC12B6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9324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1FA920-1E23-1B1F-0A91-35554B7E8D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24FA9168-D427-D051-0B9D-F33BD5E9644F}"/>
                </a:ext>
              </a:extLst>
            </p:cNvPr>
            <p:cNvSpPr>
              <a:spLocks/>
            </p:cNvSpPr>
            <p:nvPr/>
          </p:nvSpPr>
          <p:spPr>
            <a:xfrm>
              <a:off x="10506027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292F181A-CFF7-8257-8E94-C8AE8C64F103}"/>
                </a:ext>
              </a:extLst>
            </p:cNvPr>
            <p:cNvSpPr>
              <a:spLocks/>
            </p:cNvSpPr>
            <p:nvPr/>
          </p:nvSpPr>
          <p:spPr>
            <a:xfrm>
              <a:off x="7428844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6A3C46E3-41D6-A444-5884-8B1F7E5C9DBD}"/>
                </a:ext>
              </a:extLst>
            </p:cNvPr>
            <p:cNvSpPr>
              <a:spLocks/>
            </p:cNvSpPr>
            <p:nvPr/>
          </p:nvSpPr>
          <p:spPr>
            <a:xfrm>
              <a:off x="8993832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43589E-7993-2942-47EE-83E1A8D7F1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36D3306-FEF3-9257-95D2-2791118130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3832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70A851AB-5BE5-80B9-F54A-618A5D1D9CB9}"/>
                </a:ext>
              </a:extLst>
            </p:cNvPr>
            <p:cNvSpPr>
              <a:spLocks/>
            </p:cNvSpPr>
            <p:nvPr/>
          </p:nvSpPr>
          <p:spPr>
            <a:xfrm>
              <a:off x="7428844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E56F0D57-A024-9F9B-3DED-C797F065FDDA}"/>
                </a:ext>
              </a:extLst>
            </p:cNvPr>
            <p:cNvSpPr>
              <a:spLocks/>
            </p:cNvSpPr>
            <p:nvPr/>
          </p:nvSpPr>
          <p:spPr>
            <a:xfrm>
              <a:off x="10506027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8F0CCD3-43E8-54CA-B8CA-F4039B4194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BB9BF1B1-3AAB-8AFF-D890-6A0C1EB0C08B}"/>
                </a:ext>
              </a:extLst>
            </p:cNvPr>
            <p:cNvSpPr>
              <a:spLocks/>
            </p:cNvSpPr>
            <p:nvPr/>
          </p:nvSpPr>
          <p:spPr>
            <a:xfrm>
              <a:off x="8993832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DBA7AF6-9FC5-BEE0-703D-7E346708F7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1CB35F9-C54F-FC76-DF7B-493BF4428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9348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648C7C37-66D6-48FC-C765-65ADE2AA6249}"/>
                </a:ext>
              </a:extLst>
            </p:cNvPr>
            <p:cNvSpPr>
              <a:spLocks/>
            </p:cNvSpPr>
            <p:nvPr/>
          </p:nvSpPr>
          <p:spPr>
            <a:xfrm>
              <a:off x="5863856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93BACFF-4D52-84ED-7848-9784A1C6EE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856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F879187-5106-00C6-5FFE-3AF4EA138D77}"/>
                </a:ext>
              </a:extLst>
            </p:cNvPr>
            <p:cNvSpPr>
              <a:spLocks/>
            </p:cNvSpPr>
            <p:nvPr/>
          </p:nvSpPr>
          <p:spPr>
            <a:xfrm>
              <a:off x="5863856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A5E1626-4E53-36C6-1BD1-4480C48A6431}"/>
              </a:ext>
            </a:extLst>
          </p:cNvPr>
          <p:cNvSpPr txBox="1"/>
          <p:nvPr/>
        </p:nvSpPr>
        <p:spPr>
          <a:xfrm>
            <a:off x="491067" y="3090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8D129E-18F0-1F87-2E01-534B746CFECC}"/>
              </a:ext>
            </a:extLst>
          </p:cNvPr>
          <p:cNvSpPr txBox="1"/>
          <p:nvPr/>
        </p:nvSpPr>
        <p:spPr>
          <a:xfrm>
            <a:off x="1498600" y="1642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F9A1F2-F4DC-2EEC-0465-D4D505E180C7}"/>
              </a:ext>
            </a:extLst>
          </p:cNvPr>
          <p:cNvSpPr txBox="1"/>
          <p:nvPr/>
        </p:nvSpPr>
        <p:spPr>
          <a:xfrm>
            <a:off x="2794000" y="177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794CEB-D4C5-3D74-6F4D-1863B04BA1EF}"/>
              </a:ext>
            </a:extLst>
          </p:cNvPr>
          <p:cNvSpPr txBox="1"/>
          <p:nvPr/>
        </p:nvSpPr>
        <p:spPr>
          <a:xfrm>
            <a:off x="3073400" y="1871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C5A3E5-2FCC-753A-F980-6E3A2B9EBFD1}"/>
              </a:ext>
            </a:extLst>
          </p:cNvPr>
          <p:cNvSpPr txBox="1"/>
          <p:nvPr/>
        </p:nvSpPr>
        <p:spPr>
          <a:xfrm>
            <a:off x="1303867" y="1617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C8FC57-F653-63E7-AC98-A47992705F8F}"/>
              </a:ext>
            </a:extLst>
          </p:cNvPr>
          <p:cNvGrpSpPr/>
          <p:nvPr/>
        </p:nvGrpSpPr>
        <p:grpSpPr>
          <a:xfrm>
            <a:off x="371004" y="216749"/>
            <a:ext cx="7599658" cy="3170099"/>
            <a:chOff x="371004" y="134850"/>
            <a:chExt cx="7599658" cy="317009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E4B0D2-E177-86A3-B77E-C4C7BB995884}"/>
                </a:ext>
              </a:extLst>
            </p:cNvPr>
            <p:cNvSpPr txBox="1"/>
            <p:nvPr/>
          </p:nvSpPr>
          <p:spPr>
            <a:xfrm>
              <a:off x="371004" y="134850"/>
              <a:ext cx="1955802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solidFill>
                    <a:srgbClr val="FFC000"/>
                  </a:solidFill>
                  <a:latin typeface="Avenir Next Heavy" panose="020B0503020202020204" pitchFamily="34" charset="0"/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AB9F5F8-92AE-9B99-D922-09FF63370432}"/>
                </a:ext>
              </a:extLst>
            </p:cNvPr>
            <p:cNvSpPr txBox="1"/>
            <p:nvPr/>
          </p:nvSpPr>
          <p:spPr>
            <a:xfrm>
              <a:off x="2098542" y="899270"/>
              <a:ext cx="58721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Avenir Next Heavy" panose="020B0503020202020204" pitchFamily="34" charset="0"/>
                </a:rPr>
                <a:t>ontentment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3245860-FE78-6D0D-7DD8-79B967785065}"/>
              </a:ext>
            </a:extLst>
          </p:cNvPr>
          <p:cNvSpPr txBox="1"/>
          <p:nvPr/>
        </p:nvSpPr>
        <p:spPr>
          <a:xfrm>
            <a:off x="491067" y="2900918"/>
            <a:ext cx="5731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C000"/>
                </a:solidFill>
                <a:effectLst/>
                <a:latin typeface="Avenir Next" panose="020B0503020202020204" pitchFamily="34" charset="0"/>
              </a:rPr>
              <a:t>“But godliness with contentment is great gain”. 1 Timothy 6:6</a:t>
            </a:r>
            <a:r>
              <a:rPr lang="en-GB" sz="1400" dirty="0">
                <a:solidFill>
                  <a:srgbClr val="000000"/>
                </a:solidFill>
                <a:effectLst/>
                <a:latin typeface="Avenir Next Ultra Light" panose="020B0203020202020204" pitchFamily="34" charset="77"/>
              </a:rPr>
              <a:t>.</a:t>
            </a:r>
            <a:endParaRPr lang="en-US" sz="1400" dirty="0">
              <a:latin typeface="Avenir Next Ultra Light" panose="020B0203020202020204" pitchFamily="34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E2FFC0-A488-65F4-1A31-3106ACFA9FC2}"/>
              </a:ext>
            </a:extLst>
          </p:cNvPr>
          <p:cNvSpPr txBox="1"/>
          <p:nvPr/>
        </p:nvSpPr>
        <p:spPr>
          <a:xfrm>
            <a:off x="371004" y="4097748"/>
            <a:ext cx="638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  <a:effectLst/>
                <a:latin typeface="Avenir Next" panose="020B0503020202020204" pitchFamily="34" charset="0"/>
              </a:rPr>
              <a:t>Contentment</a:t>
            </a:r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 is a </a:t>
            </a:r>
            <a:r>
              <a:rPr lang="en-GB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state of peace and joy that comes from </a:t>
            </a:r>
          </a:p>
          <a:p>
            <a:r>
              <a:rPr lang="en-GB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trusting in God and accepting what he has provided.</a:t>
            </a:r>
          </a:p>
          <a:p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FA06B72-4E38-9335-E96F-A353861C4D6A}"/>
              </a:ext>
            </a:extLst>
          </p:cNvPr>
          <p:cNvCxnSpPr/>
          <p:nvPr/>
        </p:nvCxnSpPr>
        <p:spPr>
          <a:xfrm>
            <a:off x="583432" y="3556000"/>
            <a:ext cx="73872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44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50000"/>
              </a:schemeClr>
            </a:gs>
            <a:gs pos="100000">
              <a:schemeClr val="bg2">
                <a:lumMod val="2000"/>
              </a:schemeClr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4CDF2F-F6FD-96EA-5DFD-325097860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33091EAF-D6B6-9052-64EB-C2B1A10BD2A7}"/>
              </a:ext>
            </a:extLst>
          </p:cNvPr>
          <p:cNvSpPr txBox="1"/>
          <p:nvPr/>
        </p:nvSpPr>
        <p:spPr>
          <a:xfrm>
            <a:off x="491067" y="3090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1C8C22-C13C-7601-F2D9-40A259BF3B91}"/>
              </a:ext>
            </a:extLst>
          </p:cNvPr>
          <p:cNvSpPr txBox="1"/>
          <p:nvPr/>
        </p:nvSpPr>
        <p:spPr>
          <a:xfrm>
            <a:off x="1498600" y="1642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77A2D7-7709-6ACC-0473-298B6495B6DE}"/>
              </a:ext>
            </a:extLst>
          </p:cNvPr>
          <p:cNvSpPr txBox="1"/>
          <p:nvPr/>
        </p:nvSpPr>
        <p:spPr>
          <a:xfrm>
            <a:off x="2794000" y="177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D45CDC-DAE3-DD56-CCF6-B10F189E08FE}"/>
              </a:ext>
            </a:extLst>
          </p:cNvPr>
          <p:cNvSpPr txBox="1"/>
          <p:nvPr/>
        </p:nvSpPr>
        <p:spPr>
          <a:xfrm>
            <a:off x="3073400" y="1871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387903-25CF-FFF5-D286-E7AF671A4219}"/>
              </a:ext>
            </a:extLst>
          </p:cNvPr>
          <p:cNvSpPr txBox="1"/>
          <p:nvPr/>
        </p:nvSpPr>
        <p:spPr>
          <a:xfrm>
            <a:off x="1303867" y="1617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4E3B00-AA3A-7397-F5A4-B248B31A781A}"/>
              </a:ext>
            </a:extLst>
          </p:cNvPr>
          <p:cNvSpPr txBox="1"/>
          <p:nvPr/>
        </p:nvSpPr>
        <p:spPr>
          <a:xfrm>
            <a:off x="491067" y="2818914"/>
            <a:ext cx="573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C000"/>
                </a:solidFill>
                <a:effectLst/>
                <a:latin typeface="Avenir Next" panose="020B0503020202020204" pitchFamily="34" charset="0"/>
              </a:rPr>
              <a:t>“Keep your life free from love of money, and be content with what you have”. Hebrews 13:5</a:t>
            </a:r>
            <a:endParaRPr lang="en-US" sz="1400" dirty="0">
              <a:solidFill>
                <a:srgbClr val="FFC000"/>
              </a:solidFill>
              <a:latin typeface="Avenir Next" panose="020B0503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035FB7-093D-8CFA-F3D8-78C811FA2FAA}"/>
              </a:ext>
            </a:extLst>
          </p:cNvPr>
          <p:cNvSpPr txBox="1"/>
          <p:nvPr/>
        </p:nvSpPr>
        <p:spPr>
          <a:xfrm>
            <a:off x="1083527" y="4387622"/>
            <a:ext cx="395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Live within your capacity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644818-AB45-FB8F-4DA8-C338670881B6}"/>
              </a:ext>
            </a:extLst>
          </p:cNvPr>
          <p:cNvSpPr txBox="1"/>
          <p:nvPr/>
        </p:nvSpPr>
        <p:spPr>
          <a:xfrm>
            <a:off x="1083526" y="4894706"/>
            <a:ext cx="395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Be disciplined with saving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D64C72-2C52-95D8-9FE9-AE3BA685D026}"/>
              </a:ext>
            </a:extLst>
          </p:cNvPr>
          <p:cNvSpPr txBox="1"/>
          <p:nvPr/>
        </p:nvSpPr>
        <p:spPr>
          <a:xfrm>
            <a:off x="1083525" y="5433032"/>
            <a:ext cx="395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Don’t be in a haste to get things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185D34-F344-8CCB-1E78-11FDDD5085F6}"/>
              </a:ext>
            </a:extLst>
          </p:cNvPr>
          <p:cNvSpPr txBox="1"/>
          <p:nvPr/>
        </p:nvSpPr>
        <p:spPr>
          <a:xfrm>
            <a:off x="450101" y="3814347"/>
            <a:ext cx="505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Contentment requires courage and discipline.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CB2016-CDCB-F7BC-B623-76CA2C43CBC5}"/>
              </a:ext>
            </a:extLst>
          </p:cNvPr>
          <p:cNvSpPr txBox="1"/>
          <p:nvPr/>
        </p:nvSpPr>
        <p:spPr>
          <a:xfrm>
            <a:off x="1083525" y="5964815"/>
            <a:ext cx="395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Curtail your wild desires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63635A-4FEE-09A4-6E1F-C7E97D9D4900}"/>
              </a:ext>
            </a:extLst>
          </p:cNvPr>
          <p:cNvGrpSpPr/>
          <p:nvPr/>
        </p:nvGrpSpPr>
        <p:grpSpPr>
          <a:xfrm>
            <a:off x="371004" y="216749"/>
            <a:ext cx="7599658" cy="3170099"/>
            <a:chOff x="371004" y="134850"/>
            <a:chExt cx="7599658" cy="31700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076497-D90D-0051-D17E-C32C8222509F}"/>
                </a:ext>
              </a:extLst>
            </p:cNvPr>
            <p:cNvSpPr txBox="1"/>
            <p:nvPr/>
          </p:nvSpPr>
          <p:spPr>
            <a:xfrm>
              <a:off x="371004" y="134850"/>
              <a:ext cx="1955802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solidFill>
                    <a:srgbClr val="FFC000"/>
                  </a:solidFill>
                  <a:latin typeface="Avenir Next Heavy" panose="020B0503020202020204" pitchFamily="34" charset="0"/>
                </a:rPr>
                <a:t>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CAE022-71EB-2A48-02E3-EEB8A19404A5}"/>
                </a:ext>
              </a:extLst>
            </p:cNvPr>
            <p:cNvSpPr txBox="1"/>
            <p:nvPr/>
          </p:nvSpPr>
          <p:spPr>
            <a:xfrm>
              <a:off x="2098542" y="899270"/>
              <a:ext cx="58721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Avenir Next Heavy" panose="020B0503020202020204" pitchFamily="34" charset="0"/>
                </a:rPr>
                <a:t>ontentment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229983-B034-C509-553C-19E54513F795}"/>
              </a:ext>
            </a:extLst>
          </p:cNvPr>
          <p:cNvGrpSpPr/>
          <p:nvPr/>
        </p:nvGrpSpPr>
        <p:grpSpPr>
          <a:xfrm>
            <a:off x="8808870" y="1589499"/>
            <a:ext cx="3242554" cy="3287949"/>
            <a:chOff x="5829348" y="304120"/>
            <a:chExt cx="6116679" cy="6201429"/>
          </a:xfrm>
          <a:blipFill>
            <a:blip r:embed="rId3"/>
            <a:stretch>
              <a:fillRect/>
            </a:stretch>
          </a:blip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0FF3D59-C88C-BB18-462B-CF41F477A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9324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BB6A290-7AC1-2E6D-06CB-849EDB212C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1A46F143-7095-EAFA-F022-851D9EB263CD}"/>
                </a:ext>
              </a:extLst>
            </p:cNvPr>
            <p:cNvSpPr>
              <a:spLocks/>
            </p:cNvSpPr>
            <p:nvPr/>
          </p:nvSpPr>
          <p:spPr>
            <a:xfrm>
              <a:off x="10506027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74CA3C89-82F1-395B-A538-CCE90ADADFF1}"/>
                </a:ext>
              </a:extLst>
            </p:cNvPr>
            <p:cNvSpPr>
              <a:spLocks/>
            </p:cNvSpPr>
            <p:nvPr/>
          </p:nvSpPr>
          <p:spPr>
            <a:xfrm>
              <a:off x="7428844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DEBFAC43-CEE4-F3E3-4176-415061891E67}"/>
                </a:ext>
              </a:extLst>
            </p:cNvPr>
            <p:cNvSpPr>
              <a:spLocks/>
            </p:cNvSpPr>
            <p:nvPr/>
          </p:nvSpPr>
          <p:spPr>
            <a:xfrm>
              <a:off x="8993832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C8559AC-424C-426A-F22E-94B6F30035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575760E-B3A9-1797-EF0A-61BA6BC526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3832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EB9B1C60-3A1B-5EDD-C733-CDCB041386AF}"/>
                </a:ext>
              </a:extLst>
            </p:cNvPr>
            <p:cNvSpPr>
              <a:spLocks/>
            </p:cNvSpPr>
            <p:nvPr/>
          </p:nvSpPr>
          <p:spPr>
            <a:xfrm>
              <a:off x="7428844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AF775E32-2C0F-F05B-E872-1957951EB203}"/>
                </a:ext>
              </a:extLst>
            </p:cNvPr>
            <p:cNvSpPr>
              <a:spLocks/>
            </p:cNvSpPr>
            <p:nvPr/>
          </p:nvSpPr>
          <p:spPr>
            <a:xfrm>
              <a:off x="10506027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D382C45-AF80-DB91-FE7D-9F53F99F1F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C0DE04E4-482E-B562-AA36-99BF794FDF7E}"/>
                </a:ext>
              </a:extLst>
            </p:cNvPr>
            <p:cNvSpPr>
              <a:spLocks/>
            </p:cNvSpPr>
            <p:nvPr/>
          </p:nvSpPr>
          <p:spPr>
            <a:xfrm>
              <a:off x="8993832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66E9042-EED2-C0E5-C095-3ED3BB3060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2392A84-7C1B-A695-CBAC-9C5A25E0F9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9348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2A51BFC8-B2D1-C693-E6B2-380A10B6EBCB}"/>
                </a:ext>
              </a:extLst>
            </p:cNvPr>
            <p:cNvSpPr>
              <a:spLocks/>
            </p:cNvSpPr>
            <p:nvPr/>
          </p:nvSpPr>
          <p:spPr>
            <a:xfrm>
              <a:off x="5863856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CC22329-81A8-201C-83D5-781E11CD72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856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6DF7232E-071A-3BB0-2909-AB99B959B01E}"/>
                </a:ext>
              </a:extLst>
            </p:cNvPr>
            <p:cNvSpPr>
              <a:spLocks/>
            </p:cNvSpPr>
            <p:nvPr/>
          </p:nvSpPr>
          <p:spPr>
            <a:xfrm>
              <a:off x="5863856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EEE4205-1829-BCED-836B-C3D05D0035A8}"/>
              </a:ext>
            </a:extLst>
          </p:cNvPr>
          <p:cNvCxnSpPr/>
          <p:nvPr/>
        </p:nvCxnSpPr>
        <p:spPr>
          <a:xfrm>
            <a:off x="583432" y="3556000"/>
            <a:ext cx="73872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31721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0"/>
              </a:schemeClr>
            </a:gs>
            <a:gs pos="100000">
              <a:schemeClr val="bg2">
                <a:lumMod val="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24BD2E-1197-46E9-D3E8-3D20AEE6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2CCF8347-1D12-5A52-282D-F16C5C40DAFC}"/>
              </a:ext>
            </a:extLst>
          </p:cNvPr>
          <p:cNvGrpSpPr/>
          <p:nvPr/>
        </p:nvGrpSpPr>
        <p:grpSpPr>
          <a:xfrm>
            <a:off x="285393" y="93379"/>
            <a:ext cx="7889517" cy="3170099"/>
            <a:chOff x="285393" y="93379"/>
            <a:chExt cx="7889517" cy="317009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C86ACF-C6EA-18B0-CC69-A0E203B30D62}"/>
                </a:ext>
              </a:extLst>
            </p:cNvPr>
            <p:cNvSpPr txBox="1"/>
            <p:nvPr/>
          </p:nvSpPr>
          <p:spPr>
            <a:xfrm>
              <a:off x="285393" y="93379"/>
              <a:ext cx="226906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solidFill>
                    <a:schemeClr val="accent2">
                      <a:lumMod val="75000"/>
                    </a:schemeClr>
                  </a:solidFill>
                  <a:latin typeface="Avenir Next Heavy" panose="020B0503020202020204" pitchFamily="34" charset="0"/>
                </a:rPr>
                <a:t>R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982A44F-7A0D-A65D-6747-C6F52DD28D4E}"/>
                </a:ext>
              </a:extLst>
            </p:cNvPr>
            <p:cNvSpPr txBox="1"/>
            <p:nvPr/>
          </p:nvSpPr>
          <p:spPr>
            <a:xfrm>
              <a:off x="2005183" y="1062300"/>
              <a:ext cx="61697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Avenir Next Heavy" panose="020B0503020202020204" pitchFamily="34" charset="0"/>
                </a:rPr>
                <a:t>esourceful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302606A-86EC-1913-5ABD-0EF35525095B}"/>
              </a:ext>
            </a:extLst>
          </p:cNvPr>
          <p:cNvSpPr txBox="1"/>
          <p:nvPr/>
        </p:nvSpPr>
        <p:spPr>
          <a:xfrm>
            <a:off x="498871" y="2653241"/>
            <a:ext cx="573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“They can make an inexperienced person clever and teach young people how to be resourceful”. Proverbs 1:4 (GNT).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Avenir Next" panose="020B0503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84A4F6-1122-8EAD-263F-D9B37989F89B}"/>
              </a:ext>
            </a:extLst>
          </p:cNvPr>
          <p:cNvGrpSpPr/>
          <p:nvPr/>
        </p:nvGrpSpPr>
        <p:grpSpPr>
          <a:xfrm>
            <a:off x="8808870" y="1589499"/>
            <a:ext cx="3242554" cy="3287949"/>
            <a:chOff x="5829348" y="304120"/>
            <a:chExt cx="6116679" cy="6201429"/>
          </a:xfrm>
          <a:blipFill>
            <a:blip r:embed="rId3"/>
            <a:stretch>
              <a:fillRect/>
            </a:stretch>
          </a:blip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C3E165A-65A7-502F-73BA-04A1E3B09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9324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B3BC719-8FF9-9CAE-5FE5-8190F10A19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099D5E19-3021-02A6-0C18-FB41E9596DF3}"/>
                </a:ext>
              </a:extLst>
            </p:cNvPr>
            <p:cNvSpPr>
              <a:spLocks/>
            </p:cNvSpPr>
            <p:nvPr/>
          </p:nvSpPr>
          <p:spPr>
            <a:xfrm>
              <a:off x="10506027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224401A4-2CDC-EBF6-5FB9-BB47A53F32AF}"/>
                </a:ext>
              </a:extLst>
            </p:cNvPr>
            <p:cNvSpPr>
              <a:spLocks/>
            </p:cNvSpPr>
            <p:nvPr/>
          </p:nvSpPr>
          <p:spPr>
            <a:xfrm>
              <a:off x="7428844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3099228A-C5B7-7508-F39F-85C2DB7025FF}"/>
                </a:ext>
              </a:extLst>
            </p:cNvPr>
            <p:cNvSpPr>
              <a:spLocks/>
            </p:cNvSpPr>
            <p:nvPr/>
          </p:nvSpPr>
          <p:spPr>
            <a:xfrm>
              <a:off x="8993832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D67B4A-3360-0D24-9EEC-B9D84B142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E52A44-0BBA-5A35-4EF8-CFFB9DE0B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3832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A57B4D83-66B8-F1B9-3F34-E6A6778844BA}"/>
                </a:ext>
              </a:extLst>
            </p:cNvPr>
            <p:cNvSpPr>
              <a:spLocks/>
            </p:cNvSpPr>
            <p:nvPr/>
          </p:nvSpPr>
          <p:spPr>
            <a:xfrm>
              <a:off x="7428844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B740EE11-68D1-80BE-8C27-D70B69B3B7A4}"/>
                </a:ext>
              </a:extLst>
            </p:cNvPr>
            <p:cNvSpPr>
              <a:spLocks/>
            </p:cNvSpPr>
            <p:nvPr/>
          </p:nvSpPr>
          <p:spPr>
            <a:xfrm>
              <a:off x="10506027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7A82486-51BF-8E5E-1E30-04AEF6E23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0B51D3FF-EFD7-BC41-B8E8-E2F28A285E86}"/>
                </a:ext>
              </a:extLst>
            </p:cNvPr>
            <p:cNvSpPr>
              <a:spLocks/>
            </p:cNvSpPr>
            <p:nvPr/>
          </p:nvSpPr>
          <p:spPr>
            <a:xfrm>
              <a:off x="8993832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662EA14-9BDC-A0AE-689D-EC5EEBE3FA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0B84C0-6E05-0B38-90CF-DE989A4510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9348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E4692C9-CCA5-F2B8-2535-4A4035E74F4F}"/>
                </a:ext>
              </a:extLst>
            </p:cNvPr>
            <p:cNvSpPr>
              <a:spLocks/>
            </p:cNvSpPr>
            <p:nvPr/>
          </p:nvSpPr>
          <p:spPr>
            <a:xfrm>
              <a:off x="5863856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4941D07-12D3-5DC1-4E9C-DA7545FB49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856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9BF54086-F5CD-D821-E3B9-3F5C7C191AED}"/>
                </a:ext>
              </a:extLst>
            </p:cNvPr>
            <p:cNvSpPr>
              <a:spLocks/>
            </p:cNvSpPr>
            <p:nvPr/>
          </p:nvSpPr>
          <p:spPr>
            <a:xfrm>
              <a:off x="5863856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6AD7B-9748-AB8A-A449-DF0C1A8CBFE6}"/>
              </a:ext>
            </a:extLst>
          </p:cNvPr>
          <p:cNvCxnSpPr/>
          <p:nvPr/>
        </p:nvCxnSpPr>
        <p:spPr>
          <a:xfrm>
            <a:off x="574965" y="3352800"/>
            <a:ext cx="73872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28150D2-F00D-5F27-02C7-B53B36F95B83}"/>
              </a:ext>
            </a:extLst>
          </p:cNvPr>
          <p:cNvSpPr txBox="1"/>
          <p:nvPr/>
        </p:nvSpPr>
        <p:spPr>
          <a:xfrm>
            <a:off x="374543" y="3969942"/>
            <a:ext cx="7313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R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esourcefulness</a:t>
            </a:r>
            <a:r>
              <a:rPr lang="en-GB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is the “ability to act effectively or imaginatively,</a:t>
            </a:r>
          </a:p>
          <a:p>
            <a:r>
              <a:rPr lang="en-GB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especially in difficult situations; be able to deal skilfully and </a:t>
            </a:r>
          </a:p>
          <a:p>
            <a:r>
              <a:rPr lang="en-GB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promptly with new and difficult situations, difficulties; and be able to find solutions to problems.”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4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0"/>
              </a:schemeClr>
            </a:gs>
            <a:gs pos="100000">
              <a:schemeClr val="bg2">
                <a:lumMod val="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F9D9DD-EC69-F3E4-6C55-9FC653706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E4E0C2-7505-5FC1-A7D6-5662702AD5C2}"/>
              </a:ext>
            </a:extLst>
          </p:cNvPr>
          <p:cNvSpPr txBox="1"/>
          <p:nvPr/>
        </p:nvSpPr>
        <p:spPr>
          <a:xfrm>
            <a:off x="454727" y="2683245"/>
            <a:ext cx="573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“</a:t>
            </a:r>
            <a:r>
              <a:rPr lang="en-GB" sz="1400" b="0" i="0" dirty="0">
                <a:solidFill>
                  <a:schemeClr val="accent2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Precious treasure and oil are in a wise man's dwelling, but a foolish man devours it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” Proverbs 21:20</a:t>
            </a:r>
            <a:r>
              <a:rPr lang="en-GB" sz="1400" dirty="0">
                <a:solidFill>
                  <a:srgbClr val="000000"/>
                </a:solidFill>
                <a:effectLst/>
                <a:latin typeface="Avenir Next Ultra Light" panose="020B0203020202020204" pitchFamily="34" charset="77"/>
              </a:rPr>
              <a:t>.</a:t>
            </a:r>
            <a:endParaRPr lang="en-US" sz="1400" dirty="0">
              <a:latin typeface="Avenir Next Ultra Light" panose="020B0203020202020204" pitchFamily="34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4658F-F58E-7CE5-C643-26DC9FA22FCE}"/>
              </a:ext>
            </a:extLst>
          </p:cNvPr>
          <p:cNvGrpSpPr/>
          <p:nvPr/>
        </p:nvGrpSpPr>
        <p:grpSpPr>
          <a:xfrm>
            <a:off x="8634777" y="1532486"/>
            <a:ext cx="3242554" cy="3287949"/>
            <a:chOff x="5829348" y="304120"/>
            <a:chExt cx="6116679" cy="6201429"/>
          </a:xfrm>
          <a:blipFill>
            <a:blip r:embed="rId3"/>
            <a:stretch>
              <a:fillRect/>
            </a:stretch>
          </a:blip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18AB57-AE83-DDEA-17CA-E1628BC43F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9324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5DE100-5087-737C-C7C5-F897523976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14DAD4FD-1D7A-614D-DC48-DBB01A766900}"/>
                </a:ext>
              </a:extLst>
            </p:cNvPr>
            <p:cNvSpPr>
              <a:spLocks/>
            </p:cNvSpPr>
            <p:nvPr/>
          </p:nvSpPr>
          <p:spPr>
            <a:xfrm>
              <a:off x="10506027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193BA2AB-172E-F113-593A-18F993B67E86}"/>
                </a:ext>
              </a:extLst>
            </p:cNvPr>
            <p:cNvSpPr>
              <a:spLocks/>
            </p:cNvSpPr>
            <p:nvPr/>
          </p:nvSpPr>
          <p:spPr>
            <a:xfrm>
              <a:off x="7428844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B117AC2C-6949-BAE2-6874-35D3A6EDE8DC}"/>
                </a:ext>
              </a:extLst>
            </p:cNvPr>
            <p:cNvSpPr>
              <a:spLocks/>
            </p:cNvSpPr>
            <p:nvPr/>
          </p:nvSpPr>
          <p:spPr>
            <a:xfrm>
              <a:off x="8993832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2D97F8-12C2-29F2-735B-545EE5D2B2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E7491A-7C32-49D1-C5FE-1F02E1F11A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3832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1F21F4CB-9AED-B5CE-34AA-05931395EA6D}"/>
                </a:ext>
              </a:extLst>
            </p:cNvPr>
            <p:cNvSpPr>
              <a:spLocks/>
            </p:cNvSpPr>
            <p:nvPr/>
          </p:nvSpPr>
          <p:spPr>
            <a:xfrm>
              <a:off x="7428844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0AE364D9-6382-F12E-3A70-B138F9B0BAFA}"/>
                </a:ext>
              </a:extLst>
            </p:cNvPr>
            <p:cNvSpPr>
              <a:spLocks/>
            </p:cNvSpPr>
            <p:nvPr/>
          </p:nvSpPr>
          <p:spPr>
            <a:xfrm>
              <a:off x="10506027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F9D0EEF-F6F1-EF83-DE8B-C57BD05BCE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2054AE42-7FAC-1CA2-91F0-B352882AF7D8}"/>
                </a:ext>
              </a:extLst>
            </p:cNvPr>
            <p:cNvSpPr>
              <a:spLocks/>
            </p:cNvSpPr>
            <p:nvPr/>
          </p:nvSpPr>
          <p:spPr>
            <a:xfrm>
              <a:off x="8993832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2833B8-38CD-9D7E-5FF6-FA0DE8B910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E266AE4-2A58-837B-6D12-1CA259D2D8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9348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76F0916D-D09D-E9C3-8A4C-B10EF89742D6}"/>
                </a:ext>
              </a:extLst>
            </p:cNvPr>
            <p:cNvSpPr>
              <a:spLocks/>
            </p:cNvSpPr>
            <p:nvPr/>
          </p:nvSpPr>
          <p:spPr>
            <a:xfrm>
              <a:off x="5863856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357529-1E14-EAC9-2E23-FB076EF11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856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0D62A700-081F-3D1E-C9DA-CA2A6D9F2CBD}"/>
                </a:ext>
              </a:extLst>
            </p:cNvPr>
            <p:cNvSpPr>
              <a:spLocks/>
            </p:cNvSpPr>
            <p:nvPr/>
          </p:nvSpPr>
          <p:spPr>
            <a:xfrm>
              <a:off x="5863856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07EE5A-F530-C836-B1B5-7512BC310320}"/>
              </a:ext>
            </a:extLst>
          </p:cNvPr>
          <p:cNvGrpSpPr/>
          <p:nvPr/>
        </p:nvGrpSpPr>
        <p:grpSpPr>
          <a:xfrm>
            <a:off x="285393" y="93379"/>
            <a:ext cx="7889517" cy="3170099"/>
            <a:chOff x="285393" y="93379"/>
            <a:chExt cx="7889517" cy="31700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1F3A26-0C4C-BC34-FE8D-69E4037A9EB7}"/>
                </a:ext>
              </a:extLst>
            </p:cNvPr>
            <p:cNvSpPr txBox="1"/>
            <p:nvPr/>
          </p:nvSpPr>
          <p:spPr>
            <a:xfrm>
              <a:off x="285393" y="93379"/>
              <a:ext cx="226906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solidFill>
                    <a:schemeClr val="accent2">
                      <a:lumMod val="75000"/>
                    </a:schemeClr>
                  </a:solidFill>
                  <a:latin typeface="Avenir Next Heavy" panose="020B0503020202020204" pitchFamily="34" charset="0"/>
                </a:rPr>
                <a:t>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11D2C4-976E-09A1-A344-2E70A8FAB7B0}"/>
                </a:ext>
              </a:extLst>
            </p:cNvPr>
            <p:cNvSpPr txBox="1"/>
            <p:nvPr/>
          </p:nvSpPr>
          <p:spPr>
            <a:xfrm>
              <a:off x="2005183" y="1062300"/>
              <a:ext cx="61697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Avenir Next Heavy" panose="020B0503020202020204" pitchFamily="34" charset="0"/>
                </a:rPr>
                <a:t>esourceful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73A58A-1EAA-D540-9EED-090FF2FC7C03}"/>
              </a:ext>
            </a:extLst>
          </p:cNvPr>
          <p:cNvCxnSpPr/>
          <p:nvPr/>
        </p:nvCxnSpPr>
        <p:spPr>
          <a:xfrm>
            <a:off x="574965" y="3352800"/>
            <a:ext cx="73872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2A2D810-5BCA-7F9A-407B-B6852F6B5D38}"/>
              </a:ext>
            </a:extLst>
          </p:cNvPr>
          <p:cNvSpPr txBox="1"/>
          <p:nvPr/>
        </p:nvSpPr>
        <p:spPr>
          <a:xfrm>
            <a:off x="574965" y="3785276"/>
            <a:ext cx="395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Shop Around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88B24E-2E0A-ACD1-AD02-7093732D26D2}"/>
              </a:ext>
            </a:extLst>
          </p:cNvPr>
          <p:cNvSpPr txBox="1"/>
          <p:nvPr/>
        </p:nvSpPr>
        <p:spPr>
          <a:xfrm>
            <a:off x="574967" y="4304323"/>
            <a:ext cx="395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If you can get it for free, don’t pay for it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C5F14E-5A41-803F-F8B0-07A11FF8A724}"/>
              </a:ext>
            </a:extLst>
          </p:cNvPr>
          <p:cNvSpPr txBox="1"/>
          <p:nvPr/>
        </p:nvSpPr>
        <p:spPr>
          <a:xfrm>
            <a:off x="574965" y="5062727"/>
            <a:ext cx="395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Use your accounts and credit cards to your advantage</a:t>
            </a:r>
          </a:p>
        </p:txBody>
      </p:sp>
    </p:spTree>
    <p:extLst>
      <p:ext uri="{BB962C8B-B14F-4D97-AF65-F5344CB8AC3E}">
        <p14:creationId xmlns:p14="http://schemas.microsoft.com/office/powerpoint/2010/main" val="95961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0"/>
              </a:schemeClr>
            </a:gs>
            <a:gs pos="100000">
              <a:schemeClr val="bg2">
                <a:lumMod val="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2E4F51-4FDE-ED58-DC98-AECDE4395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9801D4E-E9E8-CF83-79BA-9FF3178DDC70}"/>
              </a:ext>
            </a:extLst>
          </p:cNvPr>
          <p:cNvGrpSpPr/>
          <p:nvPr/>
        </p:nvGrpSpPr>
        <p:grpSpPr>
          <a:xfrm>
            <a:off x="224952" y="10704"/>
            <a:ext cx="8184795" cy="3170099"/>
            <a:chOff x="224952" y="10704"/>
            <a:chExt cx="8184795" cy="317009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E051EA-E72C-17EA-2D66-63CFD4A16839}"/>
                </a:ext>
              </a:extLst>
            </p:cNvPr>
            <p:cNvSpPr txBox="1"/>
            <p:nvPr/>
          </p:nvSpPr>
          <p:spPr>
            <a:xfrm>
              <a:off x="224952" y="10704"/>
              <a:ext cx="226906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venir Next Heavy" panose="020B0503020202020204" pitchFamily="34" charset="0"/>
                </a:rPr>
                <a:t>A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64B878-8576-1CE8-56EF-EEEF4EB2845C}"/>
                </a:ext>
              </a:extLst>
            </p:cNvPr>
            <p:cNvSpPr txBox="1"/>
            <p:nvPr/>
          </p:nvSpPr>
          <p:spPr>
            <a:xfrm>
              <a:off x="2240020" y="995588"/>
              <a:ext cx="61697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Avenir Next Heavy" panose="020B0503020202020204" pitchFamily="34" charset="0"/>
                </a:rPr>
                <a:t>cknowledge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9318D60-813F-835B-5892-05B262C8EA8C}"/>
              </a:ext>
            </a:extLst>
          </p:cNvPr>
          <p:cNvSpPr txBox="1"/>
          <p:nvPr/>
        </p:nvSpPr>
        <p:spPr>
          <a:xfrm>
            <a:off x="224952" y="2586837"/>
            <a:ext cx="6593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venir Next" panose="020B0503020202020204" pitchFamily="34" charset="0"/>
              </a:rPr>
              <a:t>“That the sharing of your faith may become effective by the acknowledgement of every good thing which is in you in Christ Jesus”. Philemon 1:6</a:t>
            </a:r>
            <a:endParaRPr lang="en-US" sz="1400" dirty="0">
              <a:solidFill>
                <a:schemeClr val="accent5">
                  <a:lumMod val="60000"/>
                  <a:lumOff val="40000"/>
                </a:schemeClr>
              </a:solidFill>
              <a:latin typeface="Avenir Next" panose="020B0503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44B7E7-355E-3362-3F8D-77C6D766656F}"/>
              </a:ext>
            </a:extLst>
          </p:cNvPr>
          <p:cNvGrpSpPr/>
          <p:nvPr/>
        </p:nvGrpSpPr>
        <p:grpSpPr>
          <a:xfrm>
            <a:off x="8634777" y="1532486"/>
            <a:ext cx="3242554" cy="3287949"/>
            <a:chOff x="5829348" y="304120"/>
            <a:chExt cx="6116679" cy="6201429"/>
          </a:xfrm>
          <a:blipFill>
            <a:blip r:embed="rId3"/>
            <a:stretch>
              <a:fillRect/>
            </a:stretch>
          </a:blip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3A5711-4AA0-0E8F-6974-8F270A9F97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9324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D0B5FD-08A0-426F-8029-30AFCC2AF0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BFDFB337-ED02-E745-9810-8535C9F6C926}"/>
                </a:ext>
              </a:extLst>
            </p:cNvPr>
            <p:cNvSpPr>
              <a:spLocks/>
            </p:cNvSpPr>
            <p:nvPr/>
          </p:nvSpPr>
          <p:spPr>
            <a:xfrm>
              <a:off x="10506027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B02C08DB-1EFC-3EA1-EBE5-8CF381B5DD53}"/>
                </a:ext>
              </a:extLst>
            </p:cNvPr>
            <p:cNvSpPr>
              <a:spLocks/>
            </p:cNvSpPr>
            <p:nvPr/>
          </p:nvSpPr>
          <p:spPr>
            <a:xfrm>
              <a:off x="7428844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EA3F3676-1B36-86A4-DB71-AC9F5B270FEE}"/>
                </a:ext>
              </a:extLst>
            </p:cNvPr>
            <p:cNvSpPr>
              <a:spLocks/>
            </p:cNvSpPr>
            <p:nvPr/>
          </p:nvSpPr>
          <p:spPr>
            <a:xfrm>
              <a:off x="8993832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3B0A45-D4B4-AE7D-D2E1-2D60AE9988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07FD5D-BA03-84EE-C6D4-FBF2A93FEA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3832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429521A0-C301-9943-6BB6-DFF2546905CF}"/>
                </a:ext>
              </a:extLst>
            </p:cNvPr>
            <p:cNvSpPr>
              <a:spLocks/>
            </p:cNvSpPr>
            <p:nvPr/>
          </p:nvSpPr>
          <p:spPr>
            <a:xfrm>
              <a:off x="7428844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67C481E2-FF5C-BEE0-EA49-291FCF04A3FA}"/>
                </a:ext>
              </a:extLst>
            </p:cNvPr>
            <p:cNvSpPr>
              <a:spLocks/>
            </p:cNvSpPr>
            <p:nvPr/>
          </p:nvSpPr>
          <p:spPr>
            <a:xfrm>
              <a:off x="10506027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46A0F2-F0F7-4447-2EDD-E5EFADE4D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51F80B0C-1A1A-AB27-415C-CA0FA456E376}"/>
                </a:ext>
              </a:extLst>
            </p:cNvPr>
            <p:cNvSpPr>
              <a:spLocks/>
            </p:cNvSpPr>
            <p:nvPr/>
          </p:nvSpPr>
          <p:spPr>
            <a:xfrm>
              <a:off x="8993832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9EC12D7-FEA1-1B24-A0A0-954F1879B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649C4B-E337-089D-BAB8-B244D2F0E7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9348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43EA9680-B9E1-BF76-3F09-EC02DCC2781E}"/>
                </a:ext>
              </a:extLst>
            </p:cNvPr>
            <p:cNvSpPr>
              <a:spLocks/>
            </p:cNvSpPr>
            <p:nvPr/>
          </p:nvSpPr>
          <p:spPr>
            <a:xfrm>
              <a:off x="5863856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00DF3C0-3207-69D0-65B8-F240C754BE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856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06B5B359-1DDE-539A-2774-44F763145F1F}"/>
                </a:ext>
              </a:extLst>
            </p:cNvPr>
            <p:cNvSpPr>
              <a:spLocks/>
            </p:cNvSpPr>
            <p:nvPr/>
          </p:nvSpPr>
          <p:spPr>
            <a:xfrm>
              <a:off x="5863856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4D5BCF-F739-C82E-F317-27668BAB80CB}"/>
              </a:ext>
            </a:extLst>
          </p:cNvPr>
          <p:cNvCxnSpPr>
            <a:cxnSpLocks/>
          </p:cNvCxnSpPr>
          <p:nvPr/>
        </p:nvCxnSpPr>
        <p:spPr>
          <a:xfrm>
            <a:off x="295565" y="3335866"/>
            <a:ext cx="80187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60FB1D4-3F7D-1B9C-4DAA-F3452B78D0AF}"/>
              </a:ext>
            </a:extLst>
          </p:cNvPr>
          <p:cNvSpPr txBox="1"/>
          <p:nvPr/>
        </p:nvSpPr>
        <p:spPr>
          <a:xfrm>
            <a:off x="295564" y="3971367"/>
            <a:ext cx="6522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To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venir Next" panose="020B0503020202020204" pitchFamily="34" charset="0"/>
              </a:rPr>
              <a:t>acknowledge</a:t>
            </a:r>
            <a:r>
              <a:rPr lang="en-GB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is to accept, admit, or recognize something, or the truth or existence of something. It also means to have full knowledge of and be aware of something.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1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0"/>
              </a:schemeClr>
            </a:gs>
            <a:gs pos="100000">
              <a:schemeClr val="bg2">
                <a:lumMod val="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72E6D5-D088-92CA-0979-3ADF4B591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87B273-8D2C-E11E-7069-089F920189B2}"/>
              </a:ext>
            </a:extLst>
          </p:cNvPr>
          <p:cNvSpPr txBox="1"/>
          <p:nvPr/>
        </p:nvSpPr>
        <p:spPr>
          <a:xfrm>
            <a:off x="224952" y="2596228"/>
            <a:ext cx="6593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venir Next" panose="020B0503020202020204" pitchFamily="34" charset="0"/>
              </a:rPr>
              <a:t>“That the sharing of your faith may become effective by the acknowledgement of every good thing which is in you in Christ Jesus”. Philemon 1:6</a:t>
            </a:r>
            <a:endParaRPr lang="en-US" sz="1400" dirty="0">
              <a:solidFill>
                <a:schemeClr val="accent5">
                  <a:lumMod val="60000"/>
                  <a:lumOff val="40000"/>
                </a:schemeClr>
              </a:solidFill>
              <a:latin typeface="Avenir Next" panose="020B0503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E9730F-866F-2A37-5E62-6FE828D09889}"/>
              </a:ext>
            </a:extLst>
          </p:cNvPr>
          <p:cNvGrpSpPr/>
          <p:nvPr/>
        </p:nvGrpSpPr>
        <p:grpSpPr>
          <a:xfrm>
            <a:off x="8634777" y="1532486"/>
            <a:ext cx="3242554" cy="3287949"/>
            <a:chOff x="5829348" y="304120"/>
            <a:chExt cx="6116679" cy="6201429"/>
          </a:xfrm>
          <a:blipFill>
            <a:blip r:embed="rId3"/>
            <a:stretch>
              <a:fillRect/>
            </a:stretch>
          </a:blip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384C2F-33C4-269F-1A68-ECEF9221D2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9324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256F2C1-3DCF-555D-217F-CA089B3D4C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244585A8-D672-C2C8-B18B-8AF81D91A275}"/>
                </a:ext>
              </a:extLst>
            </p:cNvPr>
            <p:cNvSpPr>
              <a:spLocks/>
            </p:cNvSpPr>
            <p:nvPr/>
          </p:nvSpPr>
          <p:spPr>
            <a:xfrm>
              <a:off x="10506027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1AD41233-88A0-8BE1-5E76-C81F69CF0856}"/>
                </a:ext>
              </a:extLst>
            </p:cNvPr>
            <p:cNvSpPr>
              <a:spLocks/>
            </p:cNvSpPr>
            <p:nvPr/>
          </p:nvSpPr>
          <p:spPr>
            <a:xfrm>
              <a:off x="7428844" y="304120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90DF5F58-677B-6071-BD83-D16BB7428F88}"/>
                </a:ext>
              </a:extLst>
            </p:cNvPr>
            <p:cNvSpPr>
              <a:spLocks/>
            </p:cNvSpPr>
            <p:nvPr/>
          </p:nvSpPr>
          <p:spPr>
            <a:xfrm>
              <a:off x="8993832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F29394-80C5-EFB9-1BCA-79993BB510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1857303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F99CF8-1295-F738-C2D4-647EAD1A85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3832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A0FE0F02-AF6B-FA68-1890-F06098FF50B5}"/>
                </a:ext>
              </a:extLst>
            </p:cNvPr>
            <p:cNvSpPr>
              <a:spLocks/>
            </p:cNvSpPr>
            <p:nvPr/>
          </p:nvSpPr>
          <p:spPr>
            <a:xfrm>
              <a:off x="7428844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71E89E8A-5EB1-E42E-1F09-70F883075BF1}"/>
                </a:ext>
              </a:extLst>
            </p:cNvPr>
            <p:cNvSpPr>
              <a:spLocks/>
            </p:cNvSpPr>
            <p:nvPr/>
          </p:nvSpPr>
          <p:spPr>
            <a:xfrm>
              <a:off x="10506027" y="3461426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A4B058-6943-FB8C-FF0B-A22DDB08F3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027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26B6E638-535A-159E-9812-783BD101286A}"/>
                </a:ext>
              </a:extLst>
            </p:cNvPr>
            <p:cNvSpPr>
              <a:spLocks/>
            </p:cNvSpPr>
            <p:nvPr/>
          </p:nvSpPr>
          <p:spPr>
            <a:xfrm>
              <a:off x="8993832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05F310-E6F8-8577-7917-90723D1901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8844" y="5065549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E4152AF-9E05-D31C-DA23-FBAFC1B2CE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9348" y="304120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A5A82818-DC67-10EC-AA5D-FC4E523C96B6}"/>
                </a:ext>
              </a:extLst>
            </p:cNvPr>
            <p:cNvSpPr>
              <a:spLocks/>
            </p:cNvSpPr>
            <p:nvPr/>
          </p:nvSpPr>
          <p:spPr>
            <a:xfrm>
              <a:off x="5863856" y="1857303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BF13BD-22F4-B193-6827-5AD5EFEFC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856" y="3461426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7235AB09-F15D-D206-CDD1-ADF105D1D150}"/>
                </a:ext>
              </a:extLst>
            </p:cNvPr>
            <p:cNvSpPr>
              <a:spLocks/>
            </p:cNvSpPr>
            <p:nvPr/>
          </p:nvSpPr>
          <p:spPr>
            <a:xfrm>
              <a:off x="5863856" y="5065549"/>
              <a:ext cx="1440000" cy="144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CC44A28-01BF-3F2B-6795-770FC62835D2}"/>
              </a:ext>
            </a:extLst>
          </p:cNvPr>
          <p:cNvSpPr txBox="1"/>
          <p:nvPr/>
        </p:nvSpPr>
        <p:spPr>
          <a:xfrm>
            <a:off x="295565" y="3552285"/>
            <a:ext cx="638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Admit your strengths and weaknesses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B705AF-7B32-5E86-9382-5044DEBD16A6}"/>
              </a:ext>
            </a:extLst>
          </p:cNvPr>
          <p:cNvSpPr txBox="1"/>
          <p:nvPr/>
        </p:nvSpPr>
        <p:spPr>
          <a:xfrm>
            <a:off x="295565" y="3978183"/>
            <a:ext cx="638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Utilise what’s available to you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A28F3D-9F11-E7BC-39E3-D158CAC78FD0}"/>
              </a:ext>
            </a:extLst>
          </p:cNvPr>
          <p:cNvSpPr txBox="1"/>
          <p:nvPr/>
        </p:nvSpPr>
        <p:spPr>
          <a:xfrm>
            <a:off x="1032165" y="4494486"/>
            <a:ext cx="638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Your  personal savings allowance - PSA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37BA9E-3F7D-B8AF-FE2A-1A656B18A459}"/>
              </a:ext>
            </a:extLst>
          </p:cNvPr>
          <p:cNvSpPr txBox="1"/>
          <p:nvPr/>
        </p:nvSpPr>
        <p:spPr>
          <a:xfrm>
            <a:off x="1049098" y="4920384"/>
            <a:ext cx="727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Take advantage of your Individual Savings Account – e.g. Cash ISAs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86797-C9BB-06F4-D00D-2FEB61AAE1CC}"/>
              </a:ext>
            </a:extLst>
          </p:cNvPr>
          <p:cNvSpPr txBox="1"/>
          <p:nvPr/>
        </p:nvSpPr>
        <p:spPr>
          <a:xfrm>
            <a:off x="1049099" y="5389927"/>
            <a:ext cx="638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Utilise account benefits to your advantage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46F72D-734E-F4EC-41AB-D5346C16C458}"/>
              </a:ext>
            </a:extLst>
          </p:cNvPr>
          <p:cNvSpPr txBox="1"/>
          <p:nvPr/>
        </p:nvSpPr>
        <p:spPr>
          <a:xfrm>
            <a:off x="1049099" y="5873813"/>
            <a:ext cx="638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Next" panose="020B0503020202020204" pitchFamily="34" charset="0"/>
              </a:rPr>
              <a:t>Claim tax relief on your charitable giving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006AC3-5613-2E1C-6594-1620A52C46DF}"/>
              </a:ext>
            </a:extLst>
          </p:cNvPr>
          <p:cNvGrpSpPr/>
          <p:nvPr/>
        </p:nvGrpSpPr>
        <p:grpSpPr>
          <a:xfrm>
            <a:off x="224952" y="10704"/>
            <a:ext cx="8184795" cy="3170099"/>
            <a:chOff x="224952" y="10704"/>
            <a:chExt cx="8184795" cy="317009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190D71-DA41-F750-89F3-F0D2A4BF255E}"/>
                </a:ext>
              </a:extLst>
            </p:cNvPr>
            <p:cNvSpPr txBox="1"/>
            <p:nvPr/>
          </p:nvSpPr>
          <p:spPr>
            <a:xfrm>
              <a:off x="224952" y="10704"/>
              <a:ext cx="226906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venir Next Heavy" panose="020B0503020202020204" pitchFamily="34" charset="0"/>
                </a:rPr>
                <a:t>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CDB93F-3F2A-6ECE-08B1-E521BB8BB8F4}"/>
                </a:ext>
              </a:extLst>
            </p:cNvPr>
            <p:cNvSpPr txBox="1"/>
            <p:nvPr/>
          </p:nvSpPr>
          <p:spPr>
            <a:xfrm>
              <a:off x="2240020" y="995588"/>
              <a:ext cx="61697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Avenir Next Heavy" panose="020B0503020202020204" pitchFamily="34" charset="0"/>
                </a:rPr>
                <a:t>cknowledge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262563-6205-E8D2-EBD9-84153DF747C0}"/>
              </a:ext>
            </a:extLst>
          </p:cNvPr>
          <p:cNvCxnSpPr>
            <a:cxnSpLocks/>
          </p:cNvCxnSpPr>
          <p:nvPr/>
        </p:nvCxnSpPr>
        <p:spPr>
          <a:xfrm>
            <a:off x="295565" y="3335866"/>
            <a:ext cx="80187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41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994</Words>
  <Application>Microsoft Macintosh PowerPoint</Application>
  <PresentationFormat>Widescreen</PresentationFormat>
  <Paragraphs>132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Avenir Next</vt:lpstr>
      <vt:lpstr>Avenir Next Heavy</vt:lpstr>
      <vt:lpstr>Avenir Next Ultra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Olatunji Akinola</dc:creator>
  <cp:lastModifiedBy>Olatunji Akinola</cp:lastModifiedBy>
  <cp:revision>17</cp:revision>
  <dcterms:created xsi:type="dcterms:W3CDTF">2025-01-31T16:05:57Z</dcterms:created>
  <dcterms:modified xsi:type="dcterms:W3CDTF">2025-02-01T08:10:56Z</dcterms:modified>
</cp:coreProperties>
</file>